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8.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6.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1035" r:id="rId4"/>
    <p:sldId id="1036" r:id="rId5"/>
    <p:sldId id="1037" r:id="rId6"/>
    <p:sldId id="1038" r:id="rId7"/>
    <p:sldId id="1063" r:id="rId8"/>
    <p:sldId id="1039" r:id="rId9"/>
    <p:sldId id="1040" r:id="rId10"/>
    <p:sldId id="1041" r:id="rId11"/>
    <p:sldId id="1042" r:id="rId12"/>
    <p:sldId id="1043" r:id="rId13"/>
    <p:sldId id="1044" r:id="rId14"/>
    <p:sldId id="1045" r:id="rId15"/>
    <p:sldId id="1046" r:id="rId16"/>
    <p:sldId id="836" r:id="rId17"/>
    <p:sldId id="1047" r:id="rId18"/>
    <p:sldId id="1048" r:id="rId19"/>
    <p:sldId id="1049" r:id="rId20"/>
    <p:sldId id="1050" r:id="rId21"/>
    <p:sldId id="1051" r:id="rId22"/>
    <p:sldId id="1052" r:id="rId23"/>
    <p:sldId id="1053" r:id="rId24"/>
    <p:sldId id="1054" r:id="rId25"/>
    <p:sldId id="1055" r:id="rId26"/>
    <p:sldId id="1056" r:id="rId27"/>
    <p:sldId id="1057" r:id="rId28"/>
    <p:sldId id="1058" r:id="rId29"/>
    <p:sldId id="1059" r:id="rId30"/>
    <p:sldId id="1060" r:id="rId31"/>
    <p:sldId id="1061" r:id="rId32"/>
    <p:sldId id="1062" r:id="rId33"/>
    <p:sldId id="9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65B"/>
    <a:srgbClr val="E8C062"/>
    <a:srgbClr val="3C4F6B"/>
    <a:srgbClr val="B32633"/>
    <a:srgbClr val="466D2C"/>
    <a:srgbClr val="C02A39"/>
    <a:srgbClr val="AB2430"/>
    <a:srgbClr val="3B4F6A"/>
    <a:srgbClr val="F7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86259"/>
  </p:normalViewPr>
  <p:slideViewPr>
    <p:cSldViewPr snapToGrid="0" snapToObjects="1">
      <p:cViewPr varScale="1">
        <p:scale>
          <a:sx n="110" d="100"/>
          <a:sy n="110" d="100"/>
        </p:scale>
        <p:origin x="11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Crime</c:v>
                </c:pt>
                <c:pt idx="3">
                  <c:v>National Defense</c:v>
                </c:pt>
                <c:pt idx="4">
                  <c:v>Gov't Spending</c:v>
                </c:pt>
                <c:pt idx="5">
                  <c:v>Social</c:v>
                </c:pt>
                <c:pt idx="6">
                  <c:v>Government</c:v>
                </c:pt>
                <c:pt idx="7">
                  <c:v>Economy</c:v>
                </c:pt>
              </c:strCache>
            </c:strRef>
          </c:cat>
          <c:val>
            <c:numRef>
              <c:f>Sheet1!$B$2:$B$9</c:f>
              <c:numCache>
                <c:formatCode>General</c:formatCode>
                <c:ptCount val="8"/>
                <c:pt idx="0">
                  <c:v>6</c:v>
                </c:pt>
                <c:pt idx="1">
                  <c:v>11</c:v>
                </c:pt>
                <c:pt idx="2">
                  <c:v>3</c:v>
                </c:pt>
                <c:pt idx="3">
                  <c:v>3</c:v>
                </c:pt>
                <c:pt idx="4">
                  <c:v>5</c:v>
                </c:pt>
                <c:pt idx="5">
                  <c:v>21</c:v>
                </c:pt>
                <c:pt idx="6">
                  <c:v>22</c:v>
                </c:pt>
                <c:pt idx="7">
                  <c:v>29</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Doing Too Much</c:v>
                </c:pt>
                <c:pt idx="1">
                  <c:v>Doing Enough</c:v>
                </c:pt>
                <c:pt idx="2">
                  <c:v>Need to be More Engaged</c:v>
                </c:pt>
                <c:pt idx="3">
                  <c:v>DK/R</c:v>
                </c:pt>
              </c:strCache>
            </c:strRef>
          </c:cat>
          <c:val>
            <c:numRef>
              <c:f>Sheet1!$B$2:$B$5</c:f>
              <c:numCache>
                <c:formatCode>General</c:formatCode>
                <c:ptCount val="4"/>
                <c:pt idx="0">
                  <c:v>42</c:v>
                </c:pt>
                <c:pt idx="1">
                  <c:v>32</c:v>
                </c:pt>
                <c:pt idx="2">
                  <c:v>17</c:v>
                </c:pt>
                <c:pt idx="3">
                  <c:v>11</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Des Moines</c:v>
                </c:pt>
                <c:pt idx="1">
                  <c:v>Cedar Rapids</c:v>
                </c:pt>
                <c:pt idx="2">
                  <c:v>Sioux City</c:v>
                </c:pt>
                <c:pt idx="3">
                  <c:v>Rest of State</c:v>
                </c:pt>
              </c:strCache>
            </c:strRef>
          </c:cat>
          <c:val>
            <c:numRef>
              <c:f>Sheet1!$B$2:$B$5</c:f>
              <c:numCache>
                <c:formatCode>General</c:formatCode>
                <c:ptCount val="4"/>
                <c:pt idx="0">
                  <c:v>36</c:v>
                </c:pt>
                <c:pt idx="1">
                  <c:v>43</c:v>
                </c:pt>
                <c:pt idx="2">
                  <c:v>36</c:v>
                </c:pt>
                <c:pt idx="3">
                  <c:v>52</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Des Moines</c:v>
                </c:pt>
                <c:pt idx="1">
                  <c:v>Cedar Rapids</c:v>
                </c:pt>
                <c:pt idx="2">
                  <c:v>Sioux City</c:v>
                </c:pt>
                <c:pt idx="3">
                  <c:v>Rest of State</c:v>
                </c:pt>
              </c:strCache>
            </c:strRef>
          </c:cat>
          <c:val>
            <c:numRef>
              <c:f>Sheet1!$C$2:$C$5</c:f>
              <c:numCache>
                <c:formatCode>General</c:formatCode>
                <c:ptCount val="4"/>
                <c:pt idx="0">
                  <c:v>35</c:v>
                </c:pt>
                <c:pt idx="1">
                  <c:v>34</c:v>
                </c:pt>
                <c:pt idx="2">
                  <c:v>32</c:v>
                </c:pt>
                <c:pt idx="3">
                  <c:v>22</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Des Moines</c:v>
                </c:pt>
                <c:pt idx="1">
                  <c:v>Cedar Rapids</c:v>
                </c:pt>
                <c:pt idx="2">
                  <c:v>Sioux City</c:v>
                </c:pt>
                <c:pt idx="3">
                  <c:v>Rest of State</c:v>
                </c:pt>
              </c:strCache>
            </c:strRef>
          </c:cat>
          <c:val>
            <c:numRef>
              <c:f>Sheet1!$D$2:$D$5</c:f>
              <c:numCache>
                <c:formatCode>General</c:formatCode>
                <c:ptCount val="4"/>
                <c:pt idx="0">
                  <c:v>15</c:v>
                </c:pt>
                <c:pt idx="1">
                  <c:v>16</c:v>
                </c:pt>
                <c:pt idx="2">
                  <c:v>19</c:v>
                </c:pt>
                <c:pt idx="3">
                  <c:v>18</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83649312984472246"/>
          <c:h val="0.17556986890720397"/>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39</c:v>
                </c:pt>
                <c:pt idx="1">
                  <c:v>44</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Sheet1!$C$2:$C$3</c:f>
              <c:numCache>
                <c:formatCode>General</c:formatCode>
                <c:ptCount val="2"/>
                <c:pt idx="0">
                  <c:v>34</c:v>
                </c:pt>
                <c:pt idx="1">
                  <c:v>29</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Sheet1!$D$2:$D$3</c:f>
              <c:numCache>
                <c:formatCode>General</c:formatCode>
                <c:ptCount val="2"/>
                <c:pt idx="0">
                  <c:v>18</c:v>
                </c:pt>
                <c:pt idx="1">
                  <c:v>16</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Sheet1!$B$2:$B$3</c:f>
              <c:numCache>
                <c:formatCode>General</c:formatCode>
                <c:ptCount val="2"/>
                <c:pt idx="0">
                  <c:v>49</c:v>
                </c:pt>
                <c:pt idx="1">
                  <c:v>37</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Sheet1!$C$2:$C$3</c:f>
              <c:numCache>
                <c:formatCode>General</c:formatCode>
                <c:ptCount val="2"/>
                <c:pt idx="0">
                  <c:v>23</c:v>
                </c:pt>
                <c:pt idx="1">
                  <c:v>36</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Sheet1!$D$2:$D$3</c:f>
              <c:numCache>
                <c:formatCode>General</c:formatCode>
                <c:ptCount val="2"/>
                <c:pt idx="0">
                  <c:v>17</c:v>
                </c:pt>
                <c:pt idx="1">
                  <c:v>17</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74</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86</c:v>
                </c:pt>
                <c:pt idx="1">
                  <c:v>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83</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82</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73</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Inflation</c:v>
                </c:pt>
                <c:pt idx="3">
                  <c:v>Get Elected</c:v>
                </c:pt>
                <c:pt idx="4">
                  <c:v>Democrats</c:v>
                </c:pt>
                <c:pt idx="5">
                  <c:v>Donald Trump</c:v>
                </c:pt>
                <c:pt idx="6">
                  <c:v>Candidates</c:v>
                </c:pt>
                <c:pt idx="7">
                  <c:v>Unity</c:v>
                </c:pt>
              </c:strCache>
            </c:strRef>
          </c:cat>
          <c:val>
            <c:numRef>
              <c:f>Sheet1!$B$2:$B$9</c:f>
              <c:numCache>
                <c:formatCode>General</c:formatCode>
                <c:ptCount val="8"/>
                <c:pt idx="0">
                  <c:v>17</c:v>
                </c:pt>
                <c:pt idx="1">
                  <c:v>41</c:v>
                </c:pt>
                <c:pt idx="2">
                  <c:v>4</c:v>
                </c:pt>
                <c:pt idx="3">
                  <c:v>5</c:v>
                </c:pt>
                <c:pt idx="4">
                  <c:v>6</c:v>
                </c:pt>
                <c:pt idx="5">
                  <c:v>6</c:v>
                </c:pt>
                <c:pt idx="6">
                  <c:v>8</c:v>
                </c:pt>
                <c:pt idx="7">
                  <c:v>13</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79</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11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38</c:v>
                </c:pt>
                <c:pt idx="1">
                  <c:v>23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9</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61</c:v>
                </c:pt>
                <c:pt idx="1">
                  <c:v>11</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5</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80</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58</c:v>
                </c:pt>
                <c:pt idx="1">
                  <c:v>16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48</c:v>
                </c:pt>
                <c:pt idx="1">
                  <c:v>18</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w="25400">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70</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27</c:v>
                </c:pt>
                <c:pt idx="1">
                  <c:v>13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33</c:v>
                </c:pt>
                <c:pt idx="1">
                  <c:v>15</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DK/R</c:v>
                </c:pt>
                <c:pt idx="1">
                  <c:v>None</c:v>
                </c:pt>
                <c:pt idx="2">
                  <c:v>All</c:v>
                </c:pt>
                <c:pt idx="3">
                  <c:v>Other</c:v>
                </c:pt>
                <c:pt idx="4">
                  <c:v>Jobs / Econ</c:v>
                </c:pt>
                <c:pt idx="5">
                  <c:v>National Security</c:v>
                </c:pt>
                <c:pt idx="6">
                  <c:v>Fiscal Resp</c:v>
                </c:pt>
                <c:pt idx="7">
                  <c:v>Rising Inflation</c:v>
                </c:pt>
                <c:pt idx="8">
                  <c:v>Securing Border</c:v>
                </c:pt>
                <c:pt idx="9">
                  <c:v>Moral</c:v>
                </c:pt>
              </c:strCache>
            </c:strRef>
          </c:cat>
          <c:val>
            <c:numRef>
              <c:f>Sheet1!$B$2:$B$11</c:f>
              <c:numCache>
                <c:formatCode>General</c:formatCode>
                <c:ptCount val="10"/>
                <c:pt idx="0">
                  <c:v>1</c:v>
                </c:pt>
                <c:pt idx="1">
                  <c:v>0</c:v>
                </c:pt>
                <c:pt idx="2">
                  <c:v>25</c:v>
                </c:pt>
                <c:pt idx="3">
                  <c:v>11</c:v>
                </c:pt>
                <c:pt idx="4">
                  <c:v>5</c:v>
                </c:pt>
                <c:pt idx="5">
                  <c:v>7</c:v>
                </c:pt>
                <c:pt idx="6">
                  <c:v>7</c:v>
                </c:pt>
                <c:pt idx="7">
                  <c:v>10</c:v>
                </c:pt>
                <c:pt idx="8">
                  <c:v>17</c:v>
                </c:pt>
                <c:pt idx="9">
                  <c:v>17</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19</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72</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8664803750292E-2"/>
          <c:y val="3.8364323211596406E-2"/>
          <c:w val="0.91732362383629462"/>
          <c:h val="0.82247204649635142"/>
        </c:manualLayout>
      </c:layout>
      <c:barChart>
        <c:barDir val="col"/>
        <c:grouping val="stacked"/>
        <c:varyColors val="0"/>
        <c:ser>
          <c:idx val="0"/>
          <c:order val="0"/>
          <c:tx>
            <c:strRef>
              <c:f>Sheet1!$B$1</c:f>
              <c:strCache>
                <c:ptCount val="1"/>
                <c:pt idx="0">
                  <c:v>Strongly</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077D-FD4C-8EB2-4BA7DA0DDD06}"/>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466D2C"/>
              </a:solidFill>
              <a:ln>
                <a:noFill/>
              </a:ln>
              <a:effectLst/>
            </c:spPr>
            <c:extLst>
              <c:ext xmlns:c16="http://schemas.microsoft.com/office/drawing/2014/chart" uri="{C3380CC4-5D6E-409C-BE32-E72D297353CC}">
                <c16:uniqueId val="{00000001-077D-FD4C-8EB2-4BA7DA0DDD06}"/>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CECC-C140-B4D1-0FED34ED62C0}"/>
              </c:ext>
            </c:extLst>
          </c:dPt>
          <c:dPt>
            <c:idx val="5"/>
            <c:invertIfNegative val="0"/>
            <c:bubble3D val="0"/>
            <c:spPr>
              <a:solidFill>
                <a:srgbClr val="6B665B"/>
              </a:solidFill>
              <a:ln>
                <a:noFill/>
              </a:ln>
              <a:effectLst/>
            </c:spPr>
            <c:extLst>
              <c:ext xmlns:c16="http://schemas.microsoft.com/office/drawing/2014/chart" uri="{C3380CC4-5D6E-409C-BE32-E72D297353CC}">
                <c16:uniqueId val="{00000001-CECC-C140-B4D1-0FED34ED62C0}"/>
              </c:ext>
            </c:extLst>
          </c:dPt>
          <c:dPt>
            <c:idx val="6"/>
            <c:invertIfNegative val="0"/>
            <c:bubble3D val="0"/>
            <c:spPr>
              <a:solidFill>
                <a:schemeClr val="tx1"/>
              </a:solidFill>
              <a:ln>
                <a:noFill/>
              </a:ln>
              <a:effectLst/>
            </c:spPr>
            <c:extLst>
              <c:ext xmlns:c16="http://schemas.microsoft.com/office/drawing/2014/chart" uri="{C3380CC4-5D6E-409C-BE32-E72D297353CC}">
                <c16:uniqueId val="{00000002-CECC-C140-B4D1-0FED34ED62C0}"/>
              </c:ext>
            </c:extLst>
          </c:dPt>
          <c:dLbls>
            <c:dLbl>
              <c:idx val="0"/>
              <c:layout>
                <c:manualLayout>
                  <c:x val="0"/>
                  <c:y val="-0.160432624339403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CC-C140-B4D1-0FED34ED62C0}"/>
                </c:ext>
              </c:extLst>
            </c:dLbl>
            <c:dLbl>
              <c:idx val="1"/>
              <c:layout>
                <c:manualLayout>
                  <c:x val="-1.0572139199944181E-3"/>
                  <c:y val="-0.1534572928463856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7D-FD4C-8EB2-4BA7DA0DDD06}"/>
                </c:ext>
              </c:extLst>
            </c:dLbl>
            <c:dLbl>
              <c:idx val="2"/>
              <c:layout>
                <c:manualLayout>
                  <c:x val="-1.0572139199944569E-3"/>
                  <c:y val="-0.1499696270998769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dLbl>
              <c:idx val="3"/>
              <c:layout>
                <c:manualLayout>
                  <c:x val="0"/>
                  <c:y val="-0.16740795583242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7D-FD4C-8EB2-4BA7DA0DDD06}"/>
                </c:ext>
              </c:extLst>
            </c:dLbl>
            <c:dLbl>
              <c:idx val="4"/>
              <c:layout>
                <c:manualLayout>
                  <c:x val="-4.2288556799775943E-3"/>
                  <c:y val="-0.12206830112780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CC-C140-B4D1-0FED34ED62C0}"/>
                </c:ext>
              </c:extLst>
            </c:dLbl>
            <c:dLbl>
              <c:idx val="5"/>
              <c:layout>
                <c:manualLayout>
                  <c:x val="-1.5505625037613981E-16"/>
                  <c:y val="-0.101142306648754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C-C140-B4D1-0FED34ED62C0}"/>
                </c:ext>
              </c:extLst>
            </c:dLbl>
            <c:dLbl>
              <c:idx val="6"/>
              <c:layout>
                <c:manualLayout>
                  <c:x val="0"/>
                  <c:y val="-0.115092969634789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C-C140-B4D1-0FED34ED62C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Exception</c:v>
                </c:pt>
                <c:pt idx="1">
                  <c:v>Rape / Incest Only</c:v>
                </c:pt>
                <c:pt idx="2">
                  <c:v>Save Life Of Mother Only</c:v>
                </c:pt>
                <c:pt idx="3">
                  <c:v>Exceptions for Rape, Incest, Life of Mother</c:v>
                </c:pt>
              </c:strCache>
            </c:strRef>
          </c:cat>
          <c:val>
            <c:numRef>
              <c:f>Sheet1!$B$2:$B$5</c:f>
              <c:numCache>
                <c:formatCode>General</c:formatCode>
                <c:ptCount val="4"/>
                <c:pt idx="0">
                  <c:v>20</c:v>
                </c:pt>
                <c:pt idx="1">
                  <c:v>12</c:v>
                </c:pt>
                <c:pt idx="2">
                  <c:v>13</c:v>
                </c:pt>
                <c:pt idx="3">
                  <c:v>54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5</c:v>
                </c:pt>
                <c:pt idx="1">
                  <c:v>93</c:v>
                </c:pt>
                <c:pt idx="2">
                  <c:v>2</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42</c:v>
                </c:pt>
                <c:pt idx="1">
                  <c:v>45</c:v>
                </c:pt>
                <c:pt idx="2">
                  <c:v>13</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Conservative</c:v>
                </c:pt>
                <c:pt idx="1">
                  <c:v>Less Conservative</c:v>
                </c:pt>
                <c:pt idx="2">
                  <c:v>About the Same</c:v>
                </c:pt>
                <c:pt idx="3">
                  <c:v>DK/R</c:v>
                </c:pt>
              </c:strCache>
            </c:strRef>
          </c:cat>
          <c:val>
            <c:numRef>
              <c:f>Sheet1!$B$2:$B$5</c:f>
              <c:numCache>
                <c:formatCode>General</c:formatCode>
                <c:ptCount val="4"/>
                <c:pt idx="0">
                  <c:v>22</c:v>
                </c:pt>
                <c:pt idx="1">
                  <c:v>10</c:v>
                </c:pt>
                <c:pt idx="2">
                  <c:v>62</c:v>
                </c:pt>
                <c:pt idx="3">
                  <c:v>6</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28</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9</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Less</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Sheet1!$C$2:$C$4</c:f>
              <c:numCache>
                <c:formatCode>General</c:formatCode>
                <c:ptCount val="3"/>
                <c:pt idx="1">
                  <c:v>56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More</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Sheet1!$B$2:$B$4</c:f>
              <c:numCache>
                <c:formatCode>General</c:formatCode>
                <c:ptCount val="3"/>
                <c:pt idx="0">
                  <c:v>30</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2525A-1C0B-654A-A099-2020DF957941}" type="datetimeFigureOut">
              <a:rPr lang="en-US" smtClean="0"/>
              <a:t>12/21/22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D208-5413-DD49-95AD-CC56B853830D}" type="slidenum">
              <a:rPr lang="en-US" smtClean="0"/>
              <a:t>‹#›</a:t>
            </a:fld>
            <a:endParaRPr lang="en-US" dirty="0"/>
          </a:p>
        </p:txBody>
      </p:sp>
    </p:spTree>
    <p:extLst>
      <p:ext uri="{BB962C8B-B14F-4D97-AF65-F5344CB8AC3E}">
        <p14:creationId xmlns:p14="http://schemas.microsoft.com/office/powerpoint/2010/main" val="17521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1</a:t>
            </a:fld>
            <a:endParaRPr lang="en-US" dirty="0"/>
          </a:p>
        </p:txBody>
      </p:sp>
    </p:spTree>
    <p:extLst>
      <p:ext uri="{BB962C8B-B14F-4D97-AF65-F5344CB8AC3E}">
        <p14:creationId xmlns:p14="http://schemas.microsoft.com/office/powerpoint/2010/main" val="1848925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11</a:t>
            </a:fld>
            <a:endParaRPr lang="en-US" dirty="0"/>
          </a:p>
        </p:txBody>
      </p:sp>
    </p:spTree>
    <p:extLst>
      <p:ext uri="{BB962C8B-B14F-4D97-AF65-F5344CB8AC3E}">
        <p14:creationId xmlns:p14="http://schemas.microsoft.com/office/powerpoint/2010/main" val="314622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12</a:t>
            </a:fld>
            <a:endParaRPr lang="en-US" dirty="0"/>
          </a:p>
        </p:txBody>
      </p:sp>
    </p:spTree>
    <p:extLst>
      <p:ext uri="{BB962C8B-B14F-4D97-AF65-F5344CB8AC3E}">
        <p14:creationId xmlns:p14="http://schemas.microsoft.com/office/powerpoint/2010/main" val="3439630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16</a:t>
            </a:fld>
            <a:endParaRPr lang="en-US" dirty="0"/>
          </a:p>
        </p:txBody>
      </p:sp>
    </p:spTree>
    <p:extLst>
      <p:ext uri="{BB962C8B-B14F-4D97-AF65-F5344CB8AC3E}">
        <p14:creationId xmlns:p14="http://schemas.microsoft.com/office/powerpoint/2010/main" val="2945396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17</a:t>
            </a:fld>
            <a:endParaRPr lang="en-US" dirty="0"/>
          </a:p>
        </p:txBody>
      </p:sp>
    </p:spTree>
    <p:extLst>
      <p:ext uri="{BB962C8B-B14F-4D97-AF65-F5344CB8AC3E}">
        <p14:creationId xmlns:p14="http://schemas.microsoft.com/office/powerpoint/2010/main" val="320174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18</a:t>
            </a:fld>
            <a:endParaRPr lang="en-US" dirty="0"/>
          </a:p>
        </p:txBody>
      </p:sp>
    </p:spTree>
    <p:extLst>
      <p:ext uri="{BB962C8B-B14F-4D97-AF65-F5344CB8AC3E}">
        <p14:creationId xmlns:p14="http://schemas.microsoft.com/office/powerpoint/2010/main" val="98815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19</a:t>
            </a:fld>
            <a:endParaRPr lang="en-US" dirty="0"/>
          </a:p>
        </p:txBody>
      </p:sp>
    </p:spTree>
    <p:extLst>
      <p:ext uri="{BB962C8B-B14F-4D97-AF65-F5344CB8AC3E}">
        <p14:creationId xmlns:p14="http://schemas.microsoft.com/office/powerpoint/2010/main" val="1903068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20</a:t>
            </a:fld>
            <a:endParaRPr lang="en-US" dirty="0"/>
          </a:p>
        </p:txBody>
      </p:sp>
    </p:spTree>
    <p:extLst>
      <p:ext uri="{BB962C8B-B14F-4D97-AF65-F5344CB8AC3E}">
        <p14:creationId xmlns:p14="http://schemas.microsoft.com/office/powerpoint/2010/main" val="2764860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21</a:t>
            </a:fld>
            <a:endParaRPr lang="en-US" dirty="0"/>
          </a:p>
        </p:txBody>
      </p:sp>
    </p:spTree>
    <p:extLst>
      <p:ext uri="{BB962C8B-B14F-4D97-AF65-F5344CB8AC3E}">
        <p14:creationId xmlns:p14="http://schemas.microsoft.com/office/powerpoint/2010/main" val="2083398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22</a:t>
            </a:fld>
            <a:endParaRPr lang="en-US" dirty="0"/>
          </a:p>
        </p:txBody>
      </p:sp>
    </p:spTree>
    <p:extLst>
      <p:ext uri="{BB962C8B-B14F-4D97-AF65-F5344CB8AC3E}">
        <p14:creationId xmlns:p14="http://schemas.microsoft.com/office/powerpoint/2010/main" val="1448428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23</a:t>
            </a:fld>
            <a:endParaRPr lang="en-US" dirty="0"/>
          </a:p>
        </p:txBody>
      </p:sp>
    </p:spTree>
    <p:extLst>
      <p:ext uri="{BB962C8B-B14F-4D97-AF65-F5344CB8AC3E}">
        <p14:creationId xmlns:p14="http://schemas.microsoft.com/office/powerpoint/2010/main" val="140902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a:t>
            </a:fld>
            <a:endParaRPr lang="en-US" dirty="0"/>
          </a:p>
        </p:txBody>
      </p:sp>
    </p:spTree>
    <p:extLst>
      <p:ext uri="{BB962C8B-B14F-4D97-AF65-F5344CB8AC3E}">
        <p14:creationId xmlns:p14="http://schemas.microsoft.com/office/powerpoint/2010/main" val="39563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24</a:t>
            </a:fld>
            <a:endParaRPr lang="en-US" dirty="0"/>
          </a:p>
        </p:txBody>
      </p:sp>
    </p:spTree>
    <p:extLst>
      <p:ext uri="{BB962C8B-B14F-4D97-AF65-F5344CB8AC3E}">
        <p14:creationId xmlns:p14="http://schemas.microsoft.com/office/powerpoint/2010/main" val="329269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25</a:t>
            </a:fld>
            <a:endParaRPr lang="en-US" dirty="0"/>
          </a:p>
        </p:txBody>
      </p:sp>
    </p:spTree>
    <p:extLst>
      <p:ext uri="{BB962C8B-B14F-4D97-AF65-F5344CB8AC3E}">
        <p14:creationId xmlns:p14="http://schemas.microsoft.com/office/powerpoint/2010/main" val="202920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26</a:t>
            </a:fld>
            <a:endParaRPr lang="en-US" dirty="0"/>
          </a:p>
        </p:txBody>
      </p:sp>
    </p:spTree>
    <p:extLst>
      <p:ext uri="{BB962C8B-B14F-4D97-AF65-F5344CB8AC3E}">
        <p14:creationId xmlns:p14="http://schemas.microsoft.com/office/powerpoint/2010/main" val="312274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27</a:t>
            </a:fld>
            <a:endParaRPr lang="en-US" dirty="0"/>
          </a:p>
        </p:txBody>
      </p:sp>
    </p:spTree>
    <p:extLst>
      <p:ext uri="{BB962C8B-B14F-4D97-AF65-F5344CB8AC3E}">
        <p14:creationId xmlns:p14="http://schemas.microsoft.com/office/powerpoint/2010/main" val="173941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28</a:t>
            </a:fld>
            <a:endParaRPr lang="en-US" dirty="0"/>
          </a:p>
        </p:txBody>
      </p:sp>
    </p:spTree>
    <p:extLst>
      <p:ext uri="{BB962C8B-B14F-4D97-AF65-F5344CB8AC3E}">
        <p14:creationId xmlns:p14="http://schemas.microsoft.com/office/powerpoint/2010/main" val="247107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29</a:t>
            </a:fld>
            <a:endParaRPr lang="en-US" dirty="0"/>
          </a:p>
        </p:txBody>
      </p:sp>
    </p:spTree>
    <p:extLst>
      <p:ext uri="{BB962C8B-B14F-4D97-AF65-F5344CB8AC3E}">
        <p14:creationId xmlns:p14="http://schemas.microsoft.com/office/powerpoint/2010/main" val="305935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30</a:t>
            </a:fld>
            <a:endParaRPr lang="en-US" dirty="0"/>
          </a:p>
        </p:txBody>
      </p:sp>
    </p:spTree>
    <p:extLst>
      <p:ext uri="{BB962C8B-B14F-4D97-AF65-F5344CB8AC3E}">
        <p14:creationId xmlns:p14="http://schemas.microsoft.com/office/powerpoint/2010/main" val="1654130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31</a:t>
            </a:fld>
            <a:endParaRPr lang="en-US" dirty="0"/>
          </a:p>
        </p:txBody>
      </p:sp>
    </p:spTree>
    <p:extLst>
      <p:ext uri="{BB962C8B-B14F-4D97-AF65-F5344CB8AC3E}">
        <p14:creationId xmlns:p14="http://schemas.microsoft.com/office/powerpoint/2010/main" val="1723397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32</a:t>
            </a:fld>
            <a:endParaRPr lang="en-US" dirty="0"/>
          </a:p>
        </p:txBody>
      </p:sp>
    </p:spTree>
    <p:extLst>
      <p:ext uri="{BB962C8B-B14F-4D97-AF65-F5344CB8AC3E}">
        <p14:creationId xmlns:p14="http://schemas.microsoft.com/office/powerpoint/2010/main" val="16359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D208-5413-DD49-95AD-CC56B853830D}" type="slidenum">
              <a:rPr lang="en-US" smtClean="0"/>
              <a:t>33</a:t>
            </a:fld>
            <a:endParaRPr lang="en-US" dirty="0"/>
          </a:p>
        </p:txBody>
      </p:sp>
    </p:spTree>
    <p:extLst>
      <p:ext uri="{BB962C8B-B14F-4D97-AF65-F5344CB8AC3E}">
        <p14:creationId xmlns:p14="http://schemas.microsoft.com/office/powerpoint/2010/main" val="8313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4</a:t>
            </a:fld>
            <a:endParaRPr lang="en-US" dirty="0"/>
          </a:p>
        </p:txBody>
      </p:sp>
    </p:spTree>
    <p:extLst>
      <p:ext uri="{BB962C8B-B14F-4D97-AF65-F5344CB8AC3E}">
        <p14:creationId xmlns:p14="http://schemas.microsoft.com/office/powerpoint/2010/main" val="69430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5</a:t>
            </a:fld>
            <a:endParaRPr lang="en-US" dirty="0"/>
          </a:p>
        </p:txBody>
      </p:sp>
    </p:spTree>
    <p:extLst>
      <p:ext uri="{BB962C8B-B14F-4D97-AF65-F5344CB8AC3E}">
        <p14:creationId xmlns:p14="http://schemas.microsoft.com/office/powerpoint/2010/main" val="943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6</a:t>
            </a:fld>
            <a:endParaRPr lang="en-US" dirty="0"/>
          </a:p>
        </p:txBody>
      </p:sp>
    </p:spTree>
    <p:extLst>
      <p:ext uri="{BB962C8B-B14F-4D97-AF65-F5344CB8AC3E}">
        <p14:creationId xmlns:p14="http://schemas.microsoft.com/office/powerpoint/2010/main" val="405110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7</a:t>
            </a:fld>
            <a:endParaRPr lang="en-US" dirty="0"/>
          </a:p>
        </p:txBody>
      </p:sp>
    </p:spTree>
    <p:extLst>
      <p:ext uri="{BB962C8B-B14F-4D97-AF65-F5344CB8AC3E}">
        <p14:creationId xmlns:p14="http://schemas.microsoft.com/office/powerpoint/2010/main" val="1110596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8</a:t>
            </a:fld>
            <a:endParaRPr lang="en-US" dirty="0"/>
          </a:p>
        </p:txBody>
      </p:sp>
    </p:spTree>
    <p:extLst>
      <p:ext uri="{BB962C8B-B14F-4D97-AF65-F5344CB8AC3E}">
        <p14:creationId xmlns:p14="http://schemas.microsoft.com/office/powerpoint/2010/main" val="276645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9</a:t>
            </a:fld>
            <a:endParaRPr lang="en-US" dirty="0"/>
          </a:p>
        </p:txBody>
      </p:sp>
    </p:spTree>
    <p:extLst>
      <p:ext uri="{BB962C8B-B14F-4D97-AF65-F5344CB8AC3E}">
        <p14:creationId xmlns:p14="http://schemas.microsoft.com/office/powerpoint/2010/main" val="72712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10</a:t>
            </a:fld>
            <a:endParaRPr lang="en-US" dirty="0"/>
          </a:p>
        </p:txBody>
      </p:sp>
    </p:spTree>
    <p:extLst>
      <p:ext uri="{BB962C8B-B14F-4D97-AF65-F5344CB8AC3E}">
        <p14:creationId xmlns:p14="http://schemas.microsoft.com/office/powerpoint/2010/main" val="2677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EB3CC7-115C-AB42-B6EE-6C01CE551457}"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68687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88A4-F345-1044-A21D-8A194B82F2A8}"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05828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C22AB-A866-CA4D-A466-C971FB328B0D}"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1730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E9AC18-37C7-D04D-B3DE-C7239D6360F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6154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98B7C-AEA9-C349-BF1B-DA4983E49DE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9744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F5C025-458C-4543-A977-B40D61FA4B97}"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2016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FCEEB-E849-2040-93B8-8960D903CFC4}" type="datetime1">
              <a:rPr lang="en-US" smtClean="0"/>
              <a:t>12/21/22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5027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5E346-81F7-3F4F-8DF8-A9E9B35ECF2F}" type="datetime1">
              <a:rPr lang="en-US" smtClean="0"/>
              <a:t>12/21/22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0050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CFD9B-1300-BF4C-ABEF-4974BFBE28E1}" type="datetime1">
              <a:rPr lang="en-US" smtClean="0"/>
              <a:t>12/21/22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7703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EAD83-DC19-FC44-97F7-C1BF692801A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8007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76080-0E08-A74F-A810-8981AB5D6B6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122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2458-8CD1-2E43-8BAE-38B0DE4E00F5}" type="datetime1">
              <a:rPr lang="en-US" smtClean="0"/>
              <a:t>12/21/22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8F0E8-42B6-3E44-89BF-D6B1D1D1D2D2}" type="slidenum">
              <a:rPr lang="en-US" smtClean="0"/>
              <a:t>‹#›</a:t>
            </a:fld>
            <a:endParaRPr lang="en-US" dirty="0"/>
          </a:p>
        </p:txBody>
      </p:sp>
    </p:spTree>
    <p:extLst>
      <p:ext uri="{BB962C8B-B14F-4D97-AF65-F5344CB8AC3E}">
        <p14:creationId xmlns:p14="http://schemas.microsoft.com/office/powerpoint/2010/main" val="42986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p:cNvSpPr txBox="1"/>
          <p:nvPr/>
        </p:nvSpPr>
        <p:spPr>
          <a:xfrm>
            <a:off x="4937760" y="3865615"/>
            <a:ext cx="6757415" cy="1748006"/>
          </a:xfrm>
          <a:prstGeom prst="rect">
            <a:avLst/>
          </a:prstGeom>
        </p:spPr>
        <p:txBody>
          <a:bodyPr vert="horz" lIns="91440" tIns="45720" rIns="91440" bIns="45720" rtlCol="0" anchor="t">
            <a:normAutofit fontScale="70000" lnSpcReduction="20000"/>
          </a:bodyPr>
          <a:lstStyle/>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Iowa Statewide Survey </a:t>
            </a:r>
          </a:p>
          <a:p>
            <a:pPr algn="r">
              <a:lnSpc>
                <a:spcPct val="90000"/>
              </a:lnSpc>
              <a:spcBef>
                <a:spcPct val="0"/>
              </a:spcBef>
              <a:spcAft>
                <a:spcPts val="600"/>
              </a:spcAft>
            </a:pPr>
            <a:endParaRPr lang="en-US" sz="3400"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December 17-19, 2022</a:t>
            </a:r>
          </a:p>
        </p:txBody>
      </p:sp>
      <p:pic>
        <p:nvPicPr>
          <p:cNvPr id="3" name="Picture 2" descr="Logo&#10;&#10;Description automatically generated">
            <a:extLst>
              <a:ext uri="{FF2B5EF4-FFF2-40B4-BE49-F238E27FC236}">
                <a16:creationId xmlns:a16="http://schemas.microsoft.com/office/drawing/2014/main" id="{D3214DC4-1FB3-FA48-9B12-07D8528E6526}"/>
              </a:ext>
            </a:extLst>
          </p:cNvPr>
          <p:cNvPicPr>
            <a:picLocks noChangeAspect="1"/>
          </p:cNvPicPr>
          <p:nvPr/>
        </p:nvPicPr>
        <p:blipFill>
          <a:blip r:embed="rId3"/>
          <a:stretch>
            <a:fillRect/>
          </a:stretch>
        </p:blipFill>
        <p:spPr>
          <a:xfrm>
            <a:off x="1347598" y="2934031"/>
            <a:ext cx="2845732" cy="2433099"/>
          </a:xfrm>
          <a:prstGeom prst="rect">
            <a:avLst/>
          </a:prstGeom>
        </p:spPr>
      </p:pic>
    </p:spTree>
    <p:extLst>
      <p:ext uri="{BB962C8B-B14F-4D97-AF65-F5344CB8AC3E}">
        <p14:creationId xmlns:p14="http://schemas.microsoft.com/office/powerpoint/2010/main" val="15759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6316626"/>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HAD A LOT OF IRREGULARITIES, BUT THAT PRESIDENT BIDEN STILL WON</a:t>
            </a:r>
            <a:br>
              <a:rPr lang="en-US" sz="2800" b="1" dirty="0">
                <a:effectLst/>
                <a:latin typeface="Calibri" panose="020F0502020204030204" pitchFamily="34" charset="0"/>
                <a:cs typeface="Calibri" panose="020F0502020204030204" pitchFamily="34" charset="0"/>
              </a:rPr>
            </a:br>
            <a:endParaRPr lang="en-US" sz="28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10</a:t>
            </a:fld>
            <a:endParaRPr lang="en-US" dirty="0"/>
          </a:p>
        </p:txBody>
      </p:sp>
    </p:spTree>
    <p:extLst>
      <p:ext uri="{BB962C8B-B14F-4D97-AF65-F5344CB8AC3E}">
        <p14:creationId xmlns:p14="http://schemas.microsoft.com/office/powerpoint/2010/main" val="34582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9607057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A REPUBLICAN CANDIDATE FOR PRESIDENT SHOULD TALK MORE OR LESS ABOUT ENVIRONMENTAL ISSUES?</a:t>
            </a:r>
          </a:p>
        </p:txBody>
      </p:sp>
      <p:sp>
        <p:nvSpPr>
          <p:cNvPr id="4" name="Slide Number Placeholder 3"/>
          <p:cNvSpPr>
            <a:spLocks noGrp="1"/>
          </p:cNvSpPr>
          <p:nvPr>
            <p:ph type="sldNum" sz="quarter" idx="12"/>
          </p:nvPr>
        </p:nvSpPr>
        <p:spPr/>
        <p:txBody>
          <a:bodyPr/>
          <a:lstStyle/>
          <a:p>
            <a:fld id="{9928F0E8-42B6-3E44-89BF-D6B1D1D1D2D2}" type="slidenum">
              <a:rPr lang="en-US" smtClean="0"/>
              <a:t>11</a:t>
            </a:fld>
            <a:endParaRPr lang="en-US" dirty="0"/>
          </a:p>
        </p:txBody>
      </p:sp>
    </p:spTree>
    <p:extLst>
      <p:ext uri="{BB962C8B-B14F-4D97-AF65-F5344CB8AC3E}">
        <p14:creationId xmlns:p14="http://schemas.microsoft.com/office/powerpoint/2010/main" val="141545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4710305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7743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THE UNITED STATES IS DOING TOO MUCH TO HELP UKRAINE, DOING ENOUGH TO HELP UKRAINE, OR SHOULD WE BE MORE ENGAGED AND DO MORE? </a:t>
            </a:r>
            <a:endParaRPr lang="en-US" sz="4400" b="1" dirty="0">
              <a:latin typeface="Calibri" panose="020F0502020204030204" pitchFamily="34" charset="0"/>
              <a:cs typeface="Calibri" panose="020F0502020204030204" pitchFamily="34" charset="0"/>
            </a:endParaRPr>
          </a:p>
          <a:p>
            <a:pPr algn="ct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12</a:t>
            </a:fld>
            <a:endParaRPr lang="en-US" dirty="0"/>
          </a:p>
        </p:txBody>
      </p:sp>
    </p:spTree>
    <p:extLst>
      <p:ext uri="{BB962C8B-B14F-4D97-AF65-F5344CB8AC3E}">
        <p14:creationId xmlns:p14="http://schemas.microsoft.com/office/powerpoint/2010/main" val="82477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91287069"/>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Media Market</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13</a:t>
            </a:fld>
            <a:endParaRPr lang="en-US" dirty="0"/>
          </a:p>
        </p:txBody>
      </p:sp>
    </p:spTree>
    <p:extLst>
      <p:ext uri="{BB962C8B-B14F-4D97-AF65-F5344CB8AC3E}">
        <p14:creationId xmlns:p14="http://schemas.microsoft.com/office/powerpoint/2010/main" val="366892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1351789"/>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Gender</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14</a:t>
            </a:fld>
            <a:endParaRPr lang="en-US" dirty="0"/>
          </a:p>
        </p:txBody>
      </p:sp>
    </p:spTree>
    <p:extLst>
      <p:ext uri="{BB962C8B-B14F-4D97-AF65-F5344CB8AC3E}">
        <p14:creationId xmlns:p14="http://schemas.microsoft.com/office/powerpoint/2010/main" val="10735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71934235"/>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Age</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15</a:t>
            </a:fld>
            <a:endParaRPr lang="en-US" dirty="0"/>
          </a:p>
        </p:txBody>
      </p:sp>
    </p:spTree>
    <p:extLst>
      <p:ext uri="{BB962C8B-B14F-4D97-AF65-F5344CB8AC3E}">
        <p14:creationId xmlns:p14="http://schemas.microsoft.com/office/powerpoint/2010/main" val="114214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4204258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PARENTS, NOT TEACHERS OR SCHOOL BOARDS,</a:t>
            </a:r>
            <a:br>
              <a:rPr lang="en-US" sz="2800" b="1" dirty="0">
                <a:effectLst/>
                <a:latin typeface="Calibri" panose="020F0502020204030204" pitchFamily="34" charset="0"/>
                <a:cs typeface="Calibri" panose="020F0502020204030204" pitchFamily="34" charset="0"/>
              </a:rPr>
            </a:br>
            <a:r>
              <a:rPr lang="en-US" sz="2800" b="1" dirty="0">
                <a:effectLst/>
                <a:latin typeface="Calibri" panose="020F0502020204030204" pitchFamily="34" charset="0"/>
                <a:cs typeface="Calibri" panose="020F0502020204030204" pitchFamily="34" charset="0"/>
              </a:rPr>
              <a:t>ARE THE BEST ONES TO MAKE DECISIONS ABOUT THEIR CHILDREN’S EDUCATION </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28340"/>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335988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5574158"/>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CRIME IN THE UNITED STATES IS A GROWING PROBLEM. MURDER, SHOOTINGS, ASSAULTS AND THEFT ARE AT AN ALL TIME HIGH. CRIMINALS MUST BE PROSECUTED AND HELD ACCOUNTABLE, AND OUR POLICE MUST HAVE THE MONEY TO BE PROPERLY FUNDED </a:t>
            </a:r>
          </a:p>
        </p:txBody>
      </p:sp>
      <p:sp>
        <p:nvSpPr>
          <p:cNvPr id="4" name="Slide Number Placeholder 3"/>
          <p:cNvSpPr>
            <a:spLocks noGrp="1"/>
          </p:cNvSpPr>
          <p:nvPr>
            <p:ph type="sldNum" sz="quarter" idx="12"/>
          </p:nvPr>
        </p:nvSpPr>
        <p:spPr/>
        <p:txBody>
          <a:bodyPr/>
          <a:lstStyle/>
          <a:p>
            <a:fld id="{9928F0E8-42B6-3E44-89BF-D6B1D1D1D2D2}" type="slidenum">
              <a:rPr lang="en-US" smtClean="0"/>
              <a:t>17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2</a:t>
            </a:r>
          </a:p>
        </p:txBody>
      </p:sp>
    </p:spTree>
    <p:extLst>
      <p:ext uri="{BB962C8B-B14F-4D97-AF65-F5344CB8AC3E}">
        <p14:creationId xmlns:p14="http://schemas.microsoft.com/office/powerpoint/2010/main" val="400749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6188935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MUST SECURE OUR SOUTHERN BORDER BY BUILDING MORE WALLS OR BARRIERS AND FULLY FUND OUR BORDER AGENTS TO ENFORCE THE LAW</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5</a:t>
            </a:r>
          </a:p>
        </p:txBody>
      </p:sp>
    </p:spTree>
    <p:extLst>
      <p:ext uri="{BB962C8B-B14F-4D97-AF65-F5344CB8AC3E}">
        <p14:creationId xmlns:p14="http://schemas.microsoft.com/office/powerpoint/2010/main" val="49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5876613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OUR SCHOOLS MUST BE SAFE AND SECURE FOR OUR KIDS EVEN IF THAT MEANS ARMED GUARDS ON DUTY AT THE SCHOOL</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38552" y="2351333"/>
            <a:ext cx="753035" cy="707886"/>
          </a:xfrm>
          <a:prstGeom prst="rect">
            <a:avLst/>
          </a:prstGeom>
          <a:noFill/>
        </p:spPr>
        <p:txBody>
          <a:bodyPr wrap="square" rtlCol="0">
            <a:spAutoFit/>
          </a:bodyPr>
          <a:lstStyle/>
          <a:p>
            <a:pPr algn="ctr"/>
            <a:r>
              <a:rPr lang="en-US" sz="4000" dirty="0"/>
              <a:t>86</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335757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286872"/>
            <a:ext cx="12156139" cy="707886"/>
          </a:xfrm>
          <a:prstGeom prst="rect">
            <a:avLst/>
          </a:prstGeom>
          <a:noFill/>
        </p:spPr>
        <p:txBody>
          <a:bodyPr wrap="square" rtlCol="0">
            <a:spAutoFit/>
          </a:bodyPr>
          <a:lstStyle/>
          <a:p>
            <a:pPr algn="ctr"/>
            <a:r>
              <a:rPr lang="en-US" sz="4000" b="1" i="0" u="none" strike="noStrike" baseline="0" dirty="0">
                <a:effectLst/>
              </a:rPr>
              <a:t>Methodology</a:t>
            </a:r>
            <a:endParaRPr lang="en-US" sz="4000" b="1" dirty="0"/>
          </a:p>
        </p:txBody>
      </p:sp>
      <p:sp>
        <p:nvSpPr>
          <p:cNvPr id="8" name="TextBox 7"/>
          <p:cNvSpPr txBox="1"/>
          <p:nvPr/>
        </p:nvSpPr>
        <p:spPr>
          <a:xfrm>
            <a:off x="484094" y="1203997"/>
            <a:ext cx="11528612" cy="4955203"/>
          </a:xfrm>
          <a:prstGeom prst="rect">
            <a:avLst/>
          </a:prstGeom>
          <a:noFill/>
        </p:spPr>
        <p:txBody>
          <a:bodyPr wrap="square" rtlCol="0">
            <a:spAutoFit/>
          </a:bodyPr>
          <a:lstStyle/>
          <a:p>
            <a:r>
              <a:rPr lang="en-US" sz="4000" dirty="0">
                <a:ea typeface="Calibri" charset="0"/>
                <a:cs typeface="Calibri" charset="0"/>
              </a:rPr>
              <a:t>The following survey was conducted by Gilmore | Davis Strategy Group within the state of  Iowa.  Live telephone interviews were conducted  December 17-19, 2022.  This survey consists of </a:t>
            </a:r>
            <a:r>
              <a:rPr lang="en-US" sz="4000">
                <a:ea typeface="Calibri" charset="0"/>
                <a:cs typeface="Calibri" charset="0"/>
              </a:rPr>
              <a:t>400 likely GOP </a:t>
            </a:r>
            <a:r>
              <a:rPr lang="en-US" sz="4000" dirty="0">
                <a:ea typeface="Calibri" charset="0"/>
                <a:cs typeface="Calibri" charset="0"/>
              </a:rPr>
              <a:t>voter interviews (50% landline and 50% cell phone) and was stratified by county to reflect historic voter trends. The margin of error for this survey is </a:t>
            </a:r>
            <a:r>
              <a:rPr lang="en-US" sz="4000" b="1" dirty="0">
                <a:ea typeface="Calibri" charset="0"/>
                <a:cs typeface="Calibri" charset="0"/>
              </a:rPr>
              <a:t> ±</a:t>
            </a:r>
            <a:r>
              <a:rPr lang="en-US" sz="4000" dirty="0">
                <a:ea typeface="Calibri" charset="0"/>
                <a:cs typeface="Calibri" charset="0"/>
              </a:rPr>
              <a:t> 4.9%.</a:t>
            </a:r>
          </a:p>
          <a:p>
            <a:endParaRPr lang="en-US" sz="3600" dirty="0"/>
          </a:p>
        </p:txBody>
      </p:sp>
      <p:sp>
        <p:nvSpPr>
          <p:cNvPr id="9" name="Slide Number Placeholder 8"/>
          <p:cNvSpPr>
            <a:spLocks noGrp="1"/>
          </p:cNvSpPr>
          <p:nvPr>
            <p:ph type="sldNum" sz="quarter" idx="12"/>
          </p:nvPr>
        </p:nvSpPr>
        <p:spPr/>
        <p:txBody>
          <a:bodyPr/>
          <a:lstStyle/>
          <a:p>
            <a:fld id="{9928F0E8-42B6-3E44-89BF-D6B1D1D1D2D2}" type="slidenum">
              <a:rPr lang="en-US" smtClean="0"/>
              <a:t>2</a:t>
            </a:fld>
            <a:endParaRPr lang="en-US" dirty="0"/>
          </a:p>
        </p:txBody>
      </p:sp>
    </p:spTree>
    <p:extLst>
      <p:ext uri="{BB962C8B-B14F-4D97-AF65-F5344CB8AC3E}">
        <p14:creationId xmlns:p14="http://schemas.microsoft.com/office/powerpoint/2010/main" val="990111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1300056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2ND AMENDMENT IS VITAL TO OUR FREEDOM, AND BELIEVES IT MEANS JUST WHAT IT SAYS</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4</a:t>
            </a:r>
          </a:p>
        </p:txBody>
      </p:sp>
    </p:spTree>
    <p:extLst>
      <p:ext uri="{BB962C8B-B14F-4D97-AF65-F5344CB8AC3E}">
        <p14:creationId xmlns:p14="http://schemas.microsoft.com/office/powerpoint/2010/main" val="369361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6797661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VACCINE MANDATES ARE AN OVERREACH OF THE FEDERAL GOVERNMENT, AND WE MUST PUSH BACK ON FEDERAL OVERREACH </a:t>
            </a:r>
          </a:p>
        </p:txBody>
      </p:sp>
      <p:sp>
        <p:nvSpPr>
          <p:cNvPr id="4" name="Slide Number Placeholder 3"/>
          <p:cNvSpPr>
            <a:spLocks noGrp="1"/>
          </p:cNvSpPr>
          <p:nvPr>
            <p:ph type="sldNum" sz="quarter" idx="12"/>
          </p:nvPr>
        </p:nvSpPr>
        <p:spPr/>
        <p:txBody>
          <a:bodyPr/>
          <a:lstStyle/>
          <a:p>
            <a:fld id="{9928F0E8-42B6-3E44-89BF-D6B1D1D1D2D2}" type="slidenum">
              <a:rPr lang="en-US" smtClean="0"/>
              <a:t>21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11</a:t>
            </a:r>
          </a:p>
        </p:txBody>
      </p:sp>
    </p:spTree>
    <p:extLst>
      <p:ext uri="{BB962C8B-B14F-4D97-AF65-F5344CB8AC3E}">
        <p14:creationId xmlns:p14="http://schemas.microsoft.com/office/powerpoint/2010/main" val="229494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1308861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FEDERAL GOVERNMENT SHOULD NOT BE THE MAIN CONDUIT FOR OUR HEALTHCARE IN AMERICA INCLUDING VACCINES. THEY BELIEVE YOU SHOULD MAKE DECISIONS FOR YOUR FAMILY’S HEALTHCARE WITH YOU AND YOUR DOCTOR </a:t>
            </a:r>
          </a:p>
        </p:txBody>
      </p:sp>
      <p:sp>
        <p:nvSpPr>
          <p:cNvPr id="4" name="Slide Number Placeholder 3"/>
          <p:cNvSpPr>
            <a:spLocks noGrp="1"/>
          </p:cNvSpPr>
          <p:nvPr>
            <p:ph type="sldNum" sz="quarter" idx="12"/>
          </p:nvPr>
        </p:nvSpPr>
        <p:spPr/>
        <p:txBody>
          <a:bodyPr/>
          <a:lstStyle/>
          <a:p>
            <a:fld id="{9928F0E8-42B6-3E44-89BF-D6B1D1D1D2D2}" type="slidenum">
              <a:rPr lang="en-US" smtClean="0"/>
              <a:t>22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6977" y="2298303"/>
            <a:ext cx="753035" cy="707886"/>
          </a:xfrm>
          <a:prstGeom prst="rect">
            <a:avLst/>
          </a:prstGeom>
          <a:noFill/>
        </p:spPr>
        <p:txBody>
          <a:bodyPr wrap="square" rtlCol="0">
            <a:spAutoFit/>
          </a:bodyPr>
          <a:lstStyle/>
          <a:p>
            <a:pPr algn="ctr"/>
            <a:r>
              <a:rPr lang="en-US" sz="4000" dirty="0"/>
              <a:t>88</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177758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0388836"/>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FREE SPEECH IN AMERICA IS UNDER ATTACK AND THAT WE NEED CANDIDATES TO STEP UP AND DEFEND FREE SPEECH EVERYWHERE ESPECIALLY ON SOCIAL MEDIA OUTLETS LIKE FACEBOOK OR TWITTER</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23</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24983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93597364"/>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00548"/>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NEED TO PUSH BACK ON BIG TECH COMPANIES THAT WANT TO MONITOR OUR INTERNET HABITS INCLUDING SOCIAL MEDIA, PURCHASES AND BROWSING</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24</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15979"/>
            <a:ext cx="753035" cy="707886"/>
          </a:xfrm>
          <a:prstGeom prst="rect">
            <a:avLst/>
          </a:prstGeom>
          <a:noFill/>
        </p:spPr>
        <p:txBody>
          <a:bodyPr wrap="square" rtlCol="0">
            <a:spAutoFit/>
          </a:bodyPr>
          <a:lstStyle/>
          <a:p>
            <a:pPr algn="ctr"/>
            <a:r>
              <a:rPr lang="en-US" sz="4000" dirty="0"/>
              <a:t>86</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2849994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41551091"/>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HAVE A NATIONAL FEDERAL BAN ON ABORTION</a:t>
            </a:r>
            <a:br>
              <a:rPr lang="en-US" sz="3200" b="1" dirty="0">
                <a:effectLst/>
                <a:latin typeface="Calibri" panose="020F0502020204030204" pitchFamily="34" charset="0"/>
                <a:cs typeface="Calibri" panose="020F0502020204030204" pitchFamily="34" charset="0"/>
              </a:rPr>
            </a:b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36989" y="3429000"/>
            <a:ext cx="753035" cy="707886"/>
          </a:xfrm>
          <a:prstGeom prst="rect">
            <a:avLst/>
          </a:prstGeom>
          <a:noFill/>
        </p:spPr>
        <p:txBody>
          <a:bodyPr wrap="square" rtlCol="0">
            <a:spAutoFit/>
          </a:bodyPr>
          <a:lstStyle/>
          <a:p>
            <a:pPr algn="ctr"/>
            <a:r>
              <a:rPr lang="en-US" sz="4000" dirty="0"/>
              <a:t>54</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3622102"/>
            <a:ext cx="753035" cy="707886"/>
          </a:xfrm>
          <a:prstGeom prst="rect">
            <a:avLst/>
          </a:prstGeom>
          <a:noFill/>
        </p:spPr>
        <p:txBody>
          <a:bodyPr wrap="square" rtlCol="0">
            <a:spAutoFit/>
          </a:bodyPr>
          <a:lstStyle/>
          <a:p>
            <a:pPr algn="ctr"/>
            <a:r>
              <a:rPr lang="en-US" sz="4000" dirty="0"/>
              <a:t>34</a:t>
            </a:r>
          </a:p>
        </p:txBody>
      </p:sp>
      <p:sp>
        <p:nvSpPr>
          <p:cNvPr id="7" name="TextBox 6">
            <a:extLst>
              <a:ext uri="{FF2B5EF4-FFF2-40B4-BE49-F238E27FC236}">
                <a16:creationId xmlns:a16="http://schemas.microsoft.com/office/drawing/2014/main" id="{1B54274A-9E20-46DE-0E90-3D74A87FE095}"/>
              </a:ext>
            </a:extLst>
          </p:cNvPr>
          <p:cNvSpPr txBox="1"/>
          <p:nvPr/>
        </p:nvSpPr>
        <p:spPr>
          <a:xfrm>
            <a:off x="8452022" y="1742303"/>
            <a:ext cx="2644346" cy="923330"/>
          </a:xfrm>
          <a:prstGeom prst="rect">
            <a:avLst/>
          </a:prstGeom>
          <a:noFill/>
        </p:spPr>
        <p:txBody>
          <a:bodyPr wrap="square" rtlCol="0">
            <a:spAutoFit/>
          </a:bodyPr>
          <a:lstStyle/>
          <a:p>
            <a:r>
              <a:rPr lang="en-US" dirty="0"/>
              <a:t>Ban:</a:t>
            </a:r>
          </a:p>
          <a:p>
            <a:r>
              <a:rPr lang="en-US" dirty="0"/>
              <a:t>53% Female</a:t>
            </a:r>
          </a:p>
          <a:p>
            <a:r>
              <a:rPr lang="en-US" dirty="0"/>
              <a:t>56% Des Moines</a:t>
            </a:r>
          </a:p>
        </p:txBody>
      </p:sp>
    </p:spTree>
    <p:extLst>
      <p:ext uri="{BB962C8B-B14F-4D97-AF65-F5344CB8AC3E}">
        <p14:creationId xmlns:p14="http://schemas.microsoft.com/office/powerpoint/2010/main" val="316827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32105331"/>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ABORTION LEGALITY UP TO THE INDIVIDUAL STATE</a:t>
            </a:r>
          </a:p>
        </p:txBody>
      </p:sp>
      <p:sp>
        <p:nvSpPr>
          <p:cNvPr id="4" name="Slide Number Placeholder 3"/>
          <p:cNvSpPr>
            <a:spLocks noGrp="1"/>
          </p:cNvSpPr>
          <p:nvPr>
            <p:ph type="sldNum" sz="quarter" idx="12"/>
          </p:nvPr>
        </p:nvSpPr>
        <p:spPr/>
        <p:txBody>
          <a:bodyPr/>
          <a:lstStyle/>
          <a:p>
            <a:fld id="{9928F0E8-42B6-3E44-89BF-D6B1D1D1D2D2}" type="slidenum">
              <a:rPr lang="en-US" smtClean="0"/>
              <a:t>26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76</a:t>
            </a:r>
          </a:p>
        </p:txBody>
      </p:sp>
      <p:sp>
        <p:nvSpPr>
          <p:cNvPr id="6" name="TextBox 5">
            <a:extLst>
              <a:ext uri="{FF2B5EF4-FFF2-40B4-BE49-F238E27FC236}">
                <a16:creationId xmlns:a16="http://schemas.microsoft.com/office/drawing/2014/main" id="{7EC7750F-AECB-0D4B-A303-3FAE78EED520}"/>
              </a:ext>
            </a:extLst>
          </p:cNvPr>
          <p:cNvSpPr txBox="1"/>
          <p:nvPr/>
        </p:nvSpPr>
        <p:spPr>
          <a:xfrm>
            <a:off x="7184826" y="4329988"/>
            <a:ext cx="753035" cy="707886"/>
          </a:xfrm>
          <a:prstGeom prst="rect">
            <a:avLst/>
          </a:prstGeom>
          <a:noFill/>
        </p:spPr>
        <p:txBody>
          <a:bodyPr wrap="square" rtlCol="0">
            <a:spAutoFit/>
          </a:bodyPr>
          <a:lstStyle/>
          <a:p>
            <a:pPr algn="ctr"/>
            <a:r>
              <a:rPr lang="en-US" sz="4000" dirty="0"/>
              <a:t>15</a:t>
            </a:r>
          </a:p>
        </p:txBody>
      </p:sp>
    </p:spTree>
    <p:extLst>
      <p:ext uri="{BB962C8B-B14F-4D97-AF65-F5344CB8AC3E}">
        <p14:creationId xmlns:p14="http://schemas.microsoft.com/office/powerpoint/2010/main" val="2233767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47506530"/>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FOR MINORS</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411129" y="2303626"/>
            <a:ext cx="753035" cy="707886"/>
          </a:xfrm>
          <a:prstGeom prst="rect">
            <a:avLst/>
          </a:prstGeom>
          <a:noFill/>
        </p:spPr>
        <p:txBody>
          <a:bodyPr wrap="square" rtlCol="0">
            <a:spAutoFit/>
          </a:bodyPr>
          <a:lstStyle/>
          <a:p>
            <a:pPr algn="ctr"/>
            <a:r>
              <a:rPr lang="en-US" sz="4000" dirty="0"/>
              <a:t>85</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663621"/>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3031751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23647373"/>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a:effectLst/>
                <a:latin typeface="Calibri" panose="020F0502020204030204" pitchFamily="34" charset="0"/>
                <a:cs typeface="Calibri" panose="020F0502020204030204" pitchFamily="34" charset="0"/>
              </a:rPr>
              <a:t>A CANDIDATE </a:t>
            </a:r>
            <a:r>
              <a:rPr lang="en-US" sz="3200" b="1" dirty="0">
                <a:effectLst/>
                <a:latin typeface="Calibri" panose="020F0502020204030204" pitchFamily="34" charset="0"/>
                <a:cs typeface="Calibri" panose="020F0502020204030204" pitchFamily="34" charset="0"/>
              </a:rPr>
              <a:t>WHO BELIEVES WE SHOULD LEAVE DECISIONS OF A CHILD’S SEXUAL ORIENTATION AND POTENTIAL SURGERY OR HORMONE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2859680"/>
            <a:ext cx="753035" cy="707886"/>
          </a:xfrm>
          <a:prstGeom prst="rect">
            <a:avLst/>
          </a:prstGeom>
          <a:noFill/>
        </p:spPr>
        <p:txBody>
          <a:bodyPr wrap="square" rtlCol="0">
            <a:spAutoFit/>
          </a:bodyPr>
          <a:lstStyle/>
          <a:p>
            <a:pPr algn="ctr"/>
            <a:r>
              <a:rPr lang="en-US" sz="4000" dirty="0"/>
              <a:t>67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22</a:t>
            </a:r>
          </a:p>
        </p:txBody>
      </p:sp>
      <p:sp>
        <p:nvSpPr>
          <p:cNvPr id="7" name="TextBox 6">
            <a:extLst>
              <a:ext uri="{FF2B5EF4-FFF2-40B4-BE49-F238E27FC236}">
                <a16:creationId xmlns:a16="http://schemas.microsoft.com/office/drawing/2014/main" id="{9E8FC429-B533-DBF7-B350-B1AB84B83CBE}"/>
              </a:ext>
            </a:extLst>
          </p:cNvPr>
          <p:cNvSpPr txBox="1"/>
          <p:nvPr/>
        </p:nvSpPr>
        <p:spPr>
          <a:xfrm>
            <a:off x="9316995" y="2137719"/>
            <a:ext cx="2036805" cy="923330"/>
          </a:xfrm>
          <a:prstGeom prst="rect">
            <a:avLst/>
          </a:prstGeom>
          <a:noFill/>
        </p:spPr>
        <p:txBody>
          <a:bodyPr wrap="square" rtlCol="0">
            <a:spAutoFit/>
          </a:bodyPr>
          <a:lstStyle/>
          <a:p>
            <a:r>
              <a:rPr lang="en-US" dirty="0"/>
              <a:t>More Likely:</a:t>
            </a:r>
          </a:p>
          <a:p>
            <a:r>
              <a:rPr lang="en-US" dirty="0"/>
              <a:t>55 &amp; Under: 59%</a:t>
            </a:r>
          </a:p>
          <a:p>
            <a:r>
              <a:rPr lang="en-US" dirty="0"/>
              <a:t>Over 55: 72%</a:t>
            </a:r>
          </a:p>
        </p:txBody>
      </p:sp>
    </p:spTree>
    <p:extLst>
      <p:ext uri="{BB962C8B-B14F-4D97-AF65-F5344CB8AC3E}">
        <p14:creationId xmlns:p14="http://schemas.microsoft.com/office/powerpoint/2010/main" val="423298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28640787"/>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THAT IS PERMANENT FOR MINORS BUT LEAVE HORMONAL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3007963"/>
            <a:ext cx="753035" cy="707886"/>
          </a:xfrm>
          <a:prstGeom prst="rect">
            <a:avLst/>
          </a:prstGeom>
          <a:noFill/>
        </p:spPr>
        <p:txBody>
          <a:bodyPr wrap="square" rtlCol="0">
            <a:spAutoFit/>
          </a:bodyPr>
          <a:lstStyle/>
          <a:p>
            <a:pPr algn="ctr"/>
            <a:r>
              <a:rPr lang="en-US" sz="4000" dirty="0"/>
              <a:t>62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24</a:t>
            </a:r>
          </a:p>
        </p:txBody>
      </p:sp>
    </p:spTree>
    <p:extLst>
      <p:ext uri="{BB962C8B-B14F-4D97-AF65-F5344CB8AC3E}">
        <p14:creationId xmlns:p14="http://schemas.microsoft.com/office/powerpoint/2010/main" val="315930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UNITED STATES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2825172078"/>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7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63790293"/>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585323"/>
          </a:xfrm>
          <a:prstGeom prst="rect">
            <a:avLst/>
          </a:prstGeom>
          <a:noFill/>
        </p:spPr>
        <p:txBody>
          <a:bodyPr wrap="square" rtlCol="0">
            <a:spAutoFit/>
          </a:bodyPr>
          <a:lstStyle/>
          <a:p>
            <a:pPr algn="ctr"/>
            <a:r>
              <a:rPr lang="en-US" sz="3600" b="1" dirty="0">
                <a:effectLst/>
                <a:latin typeface="Calibri" panose="020F0502020204030204" pitchFamily="34" charset="0"/>
                <a:cs typeface="Calibri" panose="020F0502020204030204" pitchFamily="34" charset="0"/>
              </a:rPr>
              <a:t>A CANDIDATE WHO BELIEVES TIKTOK IS A SECURITY RISK TO OUR NATION, AND WE SHOULD BAN THIS SOCIAL MEDIA PLATFORM AS LONG AS IT IS OWNED BY THE CHINESE</a:t>
            </a:r>
            <a:br>
              <a:rPr lang="en-US" sz="3600" b="1" dirty="0">
                <a:effectLst/>
                <a:latin typeface="Calibri" panose="020F0502020204030204" pitchFamily="34" charset="0"/>
                <a:cs typeface="Calibri" panose="020F0502020204030204" pitchFamily="34" charset="0"/>
              </a:rPr>
            </a:br>
            <a:endParaRPr lang="en-US" sz="5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547494"/>
            <a:ext cx="753035" cy="707886"/>
          </a:xfrm>
          <a:prstGeom prst="rect">
            <a:avLst/>
          </a:prstGeom>
          <a:noFill/>
        </p:spPr>
        <p:txBody>
          <a:bodyPr wrap="square" rtlCol="0">
            <a:spAutoFit/>
          </a:bodyPr>
          <a:lstStyle/>
          <a:p>
            <a:pPr algn="ctr"/>
            <a:r>
              <a:rPr lang="en-US" sz="4000" dirty="0"/>
              <a:t>81</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502983"/>
            <a:ext cx="753035" cy="707886"/>
          </a:xfrm>
          <a:prstGeom prst="rect">
            <a:avLst/>
          </a:prstGeom>
          <a:noFill/>
        </p:spPr>
        <p:txBody>
          <a:bodyPr wrap="square" rtlCol="0">
            <a:spAutoFit/>
          </a:bodyPr>
          <a:lstStyle/>
          <a:p>
            <a:pPr algn="ctr"/>
            <a:r>
              <a:rPr lang="en-US" sz="4000" dirty="0"/>
              <a:t>9</a:t>
            </a:r>
          </a:p>
        </p:txBody>
      </p:sp>
      <p:sp>
        <p:nvSpPr>
          <p:cNvPr id="7" name="TextBox 6">
            <a:extLst>
              <a:ext uri="{FF2B5EF4-FFF2-40B4-BE49-F238E27FC236}">
                <a16:creationId xmlns:a16="http://schemas.microsoft.com/office/drawing/2014/main" id="{D025D9D6-6AFA-8509-CFAA-61C0D4DD68E7}"/>
              </a:ext>
            </a:extLst>
          </p:cNvPr>
          <p:cNvSpPr txBox="1"/>
          <p:nvPr/>
        </p:nvSpPr>
        <p:spPr>
          <a:xfrm>
            <a:off x="8610600" y="2211859"/>
            <a:ext cx="2743200" cy="923330"/>
          </a:xfrm>
          <a:prstGeom prst="rect">
            <a:avLst/>
          </a:prstGeom>
          <a:noFill/>
        </p:spPr>
        <p:txBody>
          <a:bodyPr wrap="square" rtlCol="0">
            <a:spAutoFit/>
          </a:bodyPr>
          <a:lstStyle/>
          <a:p>
            <a:r>
              <a:rPr lang="en-US" dirty="0"/>
              <a:t>More Likely:</a:t>
            </a:r>
          </a:p>
          <a:p>
            <a:r>
              <a:rPr lang="en-US" dirty="0"/>
              <a:t>55 &amp; Under: 77%</a:t>
            </a:r>
          </a:p>
          <a:p>
            <a:r>
              <a:rPr lang="en-US" dirty="0"/>
              <a:t>Over 55: 83%</a:t>
            </a:r>
          </a:p>
        </p:txBody>
      </p:sp>
    </p:spTree>
    <p:extLst>
      <p:ext uri="{BB962C8B-B14F-4D97-AF65-F5344CB8AC3E}">
        <p14:creationId xmlns:p14="http://schemas.microsoft.com/office/powerpoint/2010/main" val="4016848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0313587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RUSSIA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3075057"/>
            <a:ext cx="753035" cy="707886"/>
          </a:xfrm>
          <a:prstGeom prst="rect">
            <a:avLst/>
          </a:prstGeom>
          <a:noFill/>
        </p:spPr>
        <p:txBody>
          <a:bodyPr wrap="square" rtlCol="0">
            <a:spAutoFit/>
          </a:bodyPr>
          <a:lstStyle/>
          <a:p>
            <a:pPr algn="ctr"/>
            <a:r>
              <a:rPr lang="en-US" sz="4000" dirty="0"/>
              <a:t>60</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4132281"/>
            <a:ext cx="753035" cy="707886"/>
          </a:xfrm>
          <a:prstGeom prst="rect">
            <a:avLst/>
          </a:prstGeom>
          <a:noFill/>
        </p:spPr>
        <p:txBody>
          <a:bodyPr wrap="square" rtlCol="0">
            <a:spAutoFit/>
          </a:bodyPr>
          <a:lstStyle/>
          <a:p>
            <a:pPr algn="ctr"/>
            <a:r>
              <a:rPr lang="en-US" sz="4000" dirty="0"/>
              <a:t>28</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60%</a:t>
            </a:r>
          </a:p>
          <a:p>
            <a:r>
              <a:rPr lang="en-US" dirty="0"/>
              <a:t>Female: 61%</a:t>
            </a:r>
          </a:p>
          <a:p>
            <a:r>
              <a:rPr lang="en-US" dirty="0"/>
              <a:t>55 &amp; Under: 59%</a:t>
            </a:r>
          </a:p>
          <a:p>
            <a:r>
              <a:rPr lang="en-US" dirty="0"/>
              <a:t>Over 55: 62%</a:t>
            </a:r>
          </a:p>
        </p:txBody>
      </p:sp>
    </p:spTree>
    <p:extLst>
      <p:ext uri="{BB962C8B-B14F-4D97-AF65-F5344CB8AC3E}">
        <p14:creationId xmlns:p14="http://schemas.microsoft.com/office/powerpoint/2010/main" val="181049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0809205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CHINA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55343"/>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811903"/>
            <a:ext cx="753035" cy="707886"/>
          </a:xfrm>
          <a:prstGeom prst="rect">
            <a:avLst/>
          </a:prstGeom>
          <a:noFill/>
        </p:spPr>
        <p:txBody>
          <a:bodyPr wrap="square" rtlCol="0">
            <a:spAutoFit/>
          </a:bodyPr>
          <a:lstStyle/>
          <a:p>
            <a:pPr algn="ctr"/>
            <a:r>
              <a:rPr lang="en-US" sz="4000" dirty="0"/>
              <a:t>4</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89%</a:t>
            </a:r>
          </a:p>
          <a:p>
            <a:r>
              <a:rPr lang="en-US" dirty="0"/>
              <a:t>Female: 93%</a:t>
            </a:r>
          </a:p>
          <a:p>
            <a:r>
              <a:rPr lang="en-US" dirty="0"/>
              <a:t>55 &amp; Under: 95%</a:t>
            </a:r>
          </a:p>
          <a:p>
            <a:r>
              <a:rPr lang="en-US" dirty="0"/>
              <a:t>Over 55: 90%</a:t>
            </a:r>
          </a:p>
        </p:txBody>
      </p:sp>
    </p:spTree>
    <p:extLst>
      <p:ext uri="{BB962C8B-B14F-4D97-AF65-F5344CB8AC3E}">
        <p14:creationId xmlns:p14="http://schemas.microsoft.com/office/powerpoint/2010/main" val="125863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0698470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1" y="196447"/>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OF THE FOLLOWING REPRESENTS YOUR VIEW AS PRO-LIFE ON ABORTION? </a:t>
            </a:r>
            <a:endParaRPr lang="en-US" sz="2000" b="1" dirty="0">
              <a:latin typeface="Calibri" panose="020F0502020204030204" pitchFamily="34" charset="0"/>
              <a:cs typeface="Calibri" panose="020F0502020204030204" pitchFamily="34" charset="0"/>
            </a:endParaRPr>
          </a:p>
          <a:p>
            <a:pPr algn="ct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33</a:t>
            </a:fld>
            <a:endParaRPr lang="en-US" dirty="0"/>
          </a:p>
        </p:txBody>
      </p:sp>
      <p:sp>
        <p:nvSpPr>
          <p:cNvPr id="5" name="Rounded Rectangle 4">
            <a:extLst>
              <a:ext uri="{FF2B5EF4-FFF2-40B4-BE49-F238E27FC236}">
                <a16:creationId xmlns:a16="http://schemas.microsoft.com/office/drawing/2014/main" id="{432B05E6-CD7F-004B-AD3A-56A11038D790}"/>
              </a:ext>
            </a:extLst>
          </p:cNvPr>
          <p:cNvSpPr/>
          <p:nvPr/>
        </p:nvSpPr>
        <p:spPr>
          <a:xfrm>
            <a:off x="480198" y="1168400"/>
            <a:ext cx="2693700" cy="1479266"/>
          </a:xfrm>
          <a:prstGeom prst="roundRect">
            <a:avLst/>
          </a:prstGeom>
          <a:solidFill>
            <a:srgbClr val="3C4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r>
              <a:rPr lang="en-US" sz="1600" dirty="0"/>
              <a:t>YOU ARE PRO-LIFE AND DO NOT SUPPORT ABORTIONS IN ANY CASE </a:t>
            </a:r>
          </a:p>
          <a:p>
            <a:pPr algn="ctr"/>
            <a:endParaRPr lang="en-US" sz="1600" dirty="0"/>
          </a:p>
        </p:txBody>
      </p:sp>
      <p:sp>
        <p:nvSpPr>
          <p:cNvPr id="6" name="Rounded Rectangle 5">
            <a:extLst>
              <a:ext uri="{FF2B5EF4-FFF2-40B4-BE49-F238E27FC236}">
                <a16:creationId xmlns:a16="http://schemas.microsoft.com/office/drawing/2014/main" id="{70448FD6-2308-E04C-B176-3B3C2F202332}"/>
              </a:ext>
            </a:extLst>
          </p:cNvPr>
          <p:cNvSpPr/>
          <p:nvPr/>
        </p:nvSpPr>
        <p:spPr>
          <a:xfrm>
            <a:off x="3402301" y="1168400"/>
            <a:ext cx="2693700" cy="1479266"/>
          </a:xfrm>
          <a:prstGeom prst="roundRect">
            <a:avLst/>
          </a:prstGeom>
          <a:solidFill>
            <a:srgbClr val="E8C0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AND INCEST ONLY</a:t>
            </a:r>
          </a:p>
        </p:txBody>
      </p:sp>
      <p:sp>
        <p:nvSpPr>
          <p:cNvPr id="7" name="Rounded Rectangle 6">
            <a:extLst>
              <a:ext uri="{FF2B5EF4-FFF2-40B4-BE49-F238E27FC236}">
                <a16:creationId xmlns:a16="http://schemas.microsoft.com/office/drawing/2014/main" id="{2F1FD3B9-E260-5841-8B29-E2E9E2ED5FA5}"/>
              </a:ext>
            </a:extLst>
          </p:cNvPr>
          <p:cNvSpPr/>
          <p:nvPr/>
        </p:nvSpPr>
        <p:spPr>
          <a:xfrm>
            <a:off x="6324404" y="1157963"/>
            <a:ext cx="2693701" cy="14792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TO SAVE THE LIFE OF THE MOTHER ONLY</a:t>
            </a:r>
          </a:p>
        </p:txBody>
      </p:sp>
      <p:sp>
        <p:nvSpPr>
          <p:cNvPr id="8" name="Rounded Rectangle 7">
            <a:extLst>
              <a:ext uri="{FF2B5EF4-FFF2-40B4-BE49-F238E27FC236}">
                <a16:creationId xmlns:a16="http://schemas.microsoft.com/office/drawing/2014/main" id="{CAC286C9-DA47-0C46-9907-9F7A2C25D3DE}"/>
              </a:ext>
            </a:extLst>
          </p:cNvPr>
          <p:cNvSpPr/>
          <p:nvPr/>
        </p:nvSpPr>
        <p:spPr>
          <a:xfrm>
            <a:off x="9222927" y="1141171"/>
            <a:ext cx="2693701" cy="1479266"/>
          </a:xfrm>
          <a:prstGeom prst="roundRect">
            <a:avLst/>
          </a:prstGeom>
          <a:solidFill>
            <a:srgbClr val="466D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INCEST AND TO SAVE THE LIFE OF THE MOTHER</a:t>
            </a:r>
          </a:p>
        </p:txBody>
      </p:sp>
    </p:spTree>
    <p:extLst>
      <p:ext uri="{BB962C8B-B14F-4D97-AF65-F5344CB8AC3E}">
        <p14:creationId xmlns:p14="http://schemas.microsoft.com/office/powerpoint/2010/main" val="411722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REPUBLICAN PARTY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4</a:t>
            </a:fld>
            <a:endParaRPr lang="en-US" dirty="0"/>
          </a:p>
        </p:txBody>
      </p:sp>
      <p:graphicFrame>
        <p:nvGraphicFramePr>
          <p:cNvPr id="9" name="Chart 8"/>
          <p:cNvGraphicFramePr/>
          <p:nvPr>
            <p:extLst>
              <p:ext uri="{D42A27DB-BD31-4B8C-83A1-F6EECF244321}">
                <p14:modId xmlns:p14="http://schemas.microsoft.com/office/powerpoint/2010/main" val="3130839966"/>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8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830997"/>
          </a:xfrm>
          <a:prstGeom prst="rect">
            <a:avLst/>
          </a:prstGeom>
          <a:noFill/>
        </p:spPr>
        <p:txBody>
          <a:bodyPr wrap="square" rtlCol="0">
            <a:spAutoFit/>
          </a:bodyPr>
          <a:lstStyle/>
          <a:p>
            <a:pPr algn="ctr"/>
            <a:r>
              <a:rPr lang="en-US" sz="2400" b="1" dirty="0">
                <a:effectLst/>
                <a:latin typeface="Calibri" panose="020F0502020204030204" pitchFamily="34" charset="0"/>
                <a:cs typeface="Calibri" panose="020F0502020204030204" pitchFamily="34" charset="0"/>
              </a:rPr>
              <a:t>NOW I'M GOING TO READ YOU SOME ISSUES FACING OUR COUNTRY. PLEASE TELL ME WHICH TYPE OF ISSUES CONCERN YOU MOST?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5</a:t>
            </a:fld>
            <a:endParaRPr lang="en-US" dirty="0"/>
          </a:p>
        </p:txBody>
      </p:sp>
      <p:graphicFrame>
        <p:nvGraphicFramePr>
          <p:cNvPr id="9" name="Chart 8"/>
          <p:cNvGraphicFramePr/>
          <p:nvPr>
            <p:extLst>
              <p:ext uri="{D42A27DB-BD31-4B8C-83A1-F6EECF244321}">
                <p14:modId xmlns:p14="http://schemas.microsoft.com/office/powerpoint/2010/main" val="655383858"/>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10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4658482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AMERICA IS HEADED IN THE RIGHT DIRECTION OR HAVE WE GOTTEN OFF ON THE WRONG TRACK?</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6</a:t>
            </a:fld>
            <a:endParaRPr lang="en-US" dirty="0"/>
          </a:p>
        </p:txBody>
      </p:sp>
    </p:spTree>
    <p:extLst>
      <p:ext uri="{BB962C8B-B14F-4D97-AF65-F5344CB8AC3E}">
        <p14:creationId xmlns:p14="http://schemas.microsoft.com/office/powerpoint/2010/main" val="12296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4842090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THE REPUBLICAN PARTY IS HEADED IN THE RIGHT DIRECTION OR HAVE WE GOTTEN OFF ON THE WRONG TRACK? </a:t>
            </a:r>
          </a:p>
        </p:txBody>
      </p:sp>
      <p:sp>
        <p:nvSpPr>
          <p:cNvPr id="4" name="Slide Number Placeholder 3"/>
          <p:cNvSpPr>
            <a:spLocks noGrp="1"/>
          </p:cNvSpPr>
          <p:nvPr>
            <p:ph type="sldNum" sz="quarter" idx="12"/>
          </p:nvPr>
        </p:nvSpPr>
        <p:spPr/>
        <p:txBody>
          <a:bodyPr/>
          <a:lstStyle/>
          <a:p>
            <a:fld id="{9928F0E8-42B6-3E44-89BF-D6B1D1D1D2D2}" type="slidenum">
              <a:rPr lang="en-US" smtClean="0"/>
              <a:t>7</a:t>
            </a:fld>
            <a:endParaRPr lang="en-US" dirty="0"/>
          </a:p>
        </p:txBody>
      </p:sp>
    </p:spTree>
    <p:extLst>
      <p:ext uri="{BB962C8B-B14F-4D97-AF65-F5344CB8AC3E}">
        <p14:creationId xmlns:p14="http://schemas.microsoft.com/office/powerpoint/2010/main" val="5328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8156000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BELIEVE OUR REPUBLICAN NOMINEE FOR PRESIDENT NEEDS TO BE MORE CONSERVATIVE, LESS CONSERVATIVE OR ABOUT THE SAME AS FORMER PRESIDENT TRUMP?</a:t>
            </a:r>
            <a:br>
              <a:rPr lang="en-US" sz="3200" b="1" dirty="0">
                <a:effectLst/>
                <a:latin typeface="Calibri" panose="020F0502020204030204" pitchFamily="34" charset="0"/>
                <a:cs typeface="Calibri" panose="020F0502020204030204" pitchFamily="34" charset="0"/>
              </a:rPr>
            </a:b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8</a:t>
            </a:fld>
            <a:endParaRPr lang="en-US" dirty="0"/>
          </a:p>
        </p:txBody>
      </p:sp>
    </p:spTree>
    <p:extLst>
      <p:ext uri="{BB962C8B-B14F-4D97-AF65-F5344CB8AC3E}">
        <p14:creationId xmlns:p14="http://schemas.microsoft.com/office/powerpoint/2010/main" val="313424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3301614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WAS STOLEN FROM FORMER PRESIDENT DONALD TRUMP?</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9</a:t>
            </a:fld>
            <a:endParaRPr lang="en-US" dirty="0"/>
          </a:p>
        </p:txBody>
      </p:sp>
    </p:spTree>
    <p:extLst>
      <p:ext uri="{BB962C8B-B14F-4D97-AF65-F5344CB8AC3E}">
        <p14:creationId xmlns:p14="http://schemas.microsoft.com/office/powerpoint/2010/main" val="2152881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24888</TotalTime>
  <Words>1047</Words>
  <Application>Microsoft Macintosh PowerPoint</Application>
  <PresentationFormat>Widescreen</PresentationFormat>
  <Paragraphs>202</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Gilmore</dc:creator>
  <cp:lastModifiedBy>Jon Gilmore</cp:lastModifiedBy>
  <cp:revision>461</cp:revision>
  <cp:lastPrinted>2020-06-30T20:18:29Z</cp:lastPrinted>
  <dcterms:created xsi:type="dcterms:W3CDTF">2016-08-03T20:12:19Z</dcterms:created>
  <dcterms:modified xsi:type="dcterms:W3CDTF">2022-12-21T23:05:37Z</dcterms:modified>
</cp:coreProperties>
</file>