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notesSlides/notesSlide12.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3.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4.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5.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6.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7.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8.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9.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0.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1.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2.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3.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4.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5.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6.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7.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8.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9.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1.xml" ContentType="application/vnd.openxmlformats-officedocument.drawingml.chartshapes+xml"/>
  <Override PartName="/ppt/notesSlides/notesSlide30.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31.xml" ContentType="application/vnd.openxmlformats-officedocument.presentationml.notesSl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57" r:id="rId3"/>
    <p:sldId id="1035" r:id="rId4"/>
    <p:sldId id="1036" r:id="rId5"/>
    <p:sldId id="1037" r:id="rId6"/>
    <p:sldId id="1038" r:id="rId7"/>
    <p:sldId id="1063" r:id="rId8"/>
    <p:sldId id="1039" r:id="rId9"/>
    <p:sldId id="1040" r:id="rId10"/>
    <p:sldId id="1041" r:id="rId11"/>
    <p:sldId id="1042" r:id="rId12"/>
    <p:sldId id="1043" r:id="rId13"/>
    <p:sldId id="1045" r:id="rId14"/>
    <p:sldId id="1046" r:id="rId15"/>
    <p:sldId id="836" r:id="rId16"/>
    <p:sldId id="1047" r:id="rId17"/>
    <p:sldId id="1048" r:id="rId18"/>
    <p:sldId id="1049" r:id="rId19"/>
    <p:sldId id="1050" r:id="rId20"/>
    <p:sldId id="1051" r:id="rId21"/>
    <p:sldId id="1052" r:id="rId22"/>
    <p:sldId id="1053" r:id="rId23"/>
    <p:sldId id="1054" r:id="rId24"/>
    <p:sldId id="1055" r:id="rId25"/>
    <p:sldId id="1056" r:id="rId26"/>
    <p:sldId id="1057" r:id="rId27"/>
    <p:sldId id="1058" r:id="rId28"/>
    <p:sldId id="1059" r:id="rId29"/>
    <p:sldId id="1060" r:id="rId30"/>
    <p:sldId id="1061" r:id="rId31"/>
    <p:sldId id="1062" r:id="rId32"/>
    <p:sldId id="1064" r:id="rId33"/>
    <p:sldId id="1065" r:id="rId34"/>
    <p:sldId id="99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65B"/>
    <a:srgbClr val="E8C062"/>
    <a:srgbClr val="3C4F6B"/>
    <a:srgbClr val="B32633"/>
    <a:srgbClr val="466D2C"/>
    <a:srgbClr val="C02A39"/>
    <a:srgbClr val="AB2430"/>
    <a:srgbClr val="3B4F6A"/>
    <a:srgbClr val="F795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p:restoredTop sz="86259"/>
  </p:normalViewPr>
  <p:slideViewPr>
    <p:cSldViewPr snapToGrid="0" snapToObjects="1">
      <p:cViewPr varScale="1">
        <p:scale>
          <a:sx n="110" d="100"/>
          <a:sy n="110" d="100"/>
        </p:scale>
        <p:origin x="1112"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1.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DK/R</c:v>
                </c:pt>
                <c:pt idx="1">
                  <c:v>Other</c:v>
                </c:pt>
                <c:pt idx="2">
                  <c:v>Gov't Spending</c:v>
                </c:pt>
                <c:pt idx="3">
                  <c:v>National Defense</c:v>
                </c:pt>
                <c:pt idx="4">
                  <c:v>Morals</c:v>
                </c:pt>
                <c:pt idx="5">
                  <c:v>Social</c:v>
                </c:pt>
                <c:pt idx="6">
                  <c:v>Government</c:v>
                </c:pt>
                <c:pt idx="7">
                  <c:v>Economy</c:v>
                </c:pt>
              </c:strCache>
            </c:strRef>
          </c:cat>
          <c:val>
            <c:numRef>
              <c:f>Sheet1!$B$2:$B$9</c:f>
              <c:numCache>
                <c:formatCode>General</c:formatCode>
                <c:ptCount val="8"/>
                <c:pt idx="0">
                  <c:v>5</c:v>
                </c:pt>
                <c:pt idx="1">
                  <c:v>11</c:v>
                </c:pt>
                <c:pt idx="2">
                  <c:v>3</c:v>
                </c:pt>
                <c:pt idx="3">
                  <c:v>3</c:v>
                </c:pt>
                <c:pt idx="4">
                  <c:v>3</c:v>
                </c:pt>
                <c:pt idx="5">
                  <c:v>20</c:v>
                </c:pt>
                <c:pt idx="6">
                  <c:v>23</c:v>
                </c:pt>
                <c:pt idx="7">
                  <c:v>32</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Doing Too Much</c:v>
                </c:pt>
                <c:pt idx="1">
                  <c:v>Doing Enough</c:v>
                </c:pt>
                <c:pt idx="2">
                  <c:v>Need to be More Engaged</c:v>
                </c:pt>
                <c:pt idx="3">
                  <c:v>DK/R</c:v>
                </c:pt>
              </c:strCache>
            </c:strRef>
          </c:cat>
          <c:val>
            <c:numRef>
              <c:f>Sheet1!$B$2:$B$5</c:f>
              <c:numCache>
                <c:formatCode>General</c:formatCode>
                <c:ptCount val="4"/>
                <c:pt idx="0">
                  <c:v>42</c:v>
                </c:pt>
                <c:pt idx="1">
                  <c:v>32</c:v>
                </c:pt>
                <c:pt idx="2">
                  <c:v>16</c:v>
                </c:pt>
                <c:pt idx="3">
                  <c:v>10</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Sheet1!$B$2:$B$3</c:f>
              <c:numCache>
                <c:formatCode>General</c:formatCode>
                <c:ptCount val="2"/>
                <c:pt idx="0">
                  <c:v>45</c:v>
                </c:pt>
                <c:pt idx="1">
                  <c:v>40</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Sheet1!$C$2:$C$3</c:f>
              <c:numCache>
                <c:formatCode>General</c:formatCode>
                <c:ptCount val="2"/>
                <c:pt idx="0">
                  <c:v>31</c:v>
                </c:pt>
                <c:pt idx="1">
                  <c:v>33</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Sheet1!$D$2:$D$3</c:f>
              <c:numCache>
                <c:formatCode>General</c:formatCode>
                <c:ptCount val="2"/>
                <c:pt idx="0">
                  <c:v>16</c:v>
                </c:pt>
                <c:pt idx="1">
                  <c:v>17</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Sheet1!$B$2:$B$3</c:f>
              <c:numCache>
                <c:formatCode>General</c:formatCode>
                <c:ptCount val="2"/>
                <c:pt idx="0">
                  <c:v>51</c:v>
                </c:pt>
                <c:pt idx="1">
                  <c:v>38</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Sheet1!$C$2:$C$3</c:f>
              <c:numCache>
                <c:formatCode>General</c:formatCode>
                <c:ptCount val="2"/>
                <c:pt idx="0">
                  <c:v>27</c:v>
                </c:pt>
                <c:pt idx="1">
                  <c:v>35</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Sheet1!$D$2:$D$3</c:f>
              <c:numCache>
                <c:formatCode>General</c:formatCode>
                <c:ptCount val="2"/>
                <c:pt idx="0">
                  <c:v>14</c:v>
                </c:pt>
                <c:pt idx="1">
                  <c:v>17</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74</c:v>
                </c:pt>
                <c:pt idx="1">
                  <c:v>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85</c:v>
                </c:pt>
                <c:pt idx="1">
                  <c:v>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82</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15</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73</c:v>
                </c:pt>
                <c:pt idx="1">
                  <c:v>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83</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71</c:v>
                </c:pt>
                <c:pt idx="1">
                  <c:v>8</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77</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DK/R</c:v>
                </c:pt>
                <c:pt idx="1">
                  <c:v>Other</c:v>
                </c:pt>
                <c:pt idx="2">
                  <c:v>Weak</c:v>
                </c:pt>
                <c:pt idx="3">
                  <c:v>Get Elected</c:v>
                </c:pt>
                <c:pt idx="4">
                  <c:v>Candidates</c:v>
                </c:pt>
                <c:pt idx="5">
                  <c:v>Democrats</c:v>
                </c:pt>
                <c:pt idx="6">
                  <c:v>Donald Trump</c:v>
                </c:pt>
                <c:pt idx="7">
                  <c:v>Unity</c:v>
                </c:pt>
              </c:strCache>
            </c:strRef>
          </c:cat>
          <c:val>
            <c:numRef>
              <c:f>Sheet1!$B$2:$B$9</c:f>
              <c:numCache>
                <c:formatCode>General</c:formatCode>
                <c:ptCount val="8"/>
                <c:pt idx="0">
                  <c:v>16</c:v>
                </c:pt>
                <c:pt idx="1">
                  <c:v>41</c:v>
                </c:pt>
                <c:pt idx="2">
                  <c:v>4</c:v>
                </c:pt>
                <c:pt idx="3">
                  <c:v>5</c:v>
                </c:pt>
                <c:pt idx="4">
                  <c:v>7</c:v>
                </c:pt>
                <c:pt idx="5">
                  <c:v>8</c:v>
                </c:pt>
                <c:pt idx="6">
                  <c:v>8</c:v>
                </c:pt>
                <c:pt idx="7">
                  <c:v>11</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12</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75</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8</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74</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12</c:v>
                </c:pt>
                <c:pt idx="1">
                  <c:v>11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35</c:v>
                </c:pt>
                <c:pt idx="1">
                  <c:v>28</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17</c:v>
                </c:pt>
                <c:pt idx="1">
                  <c:v>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57</c:v>
                </c:pt>
                <c:pt idx="1">
                  <c:v>14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6</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78</c:v>
                </c:pt>
                <c:pt idx="1">
                  <c:v>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10</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57</c:v>
                </c:pt>
                <c:pt idx="1">
                  <c:v>17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7</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48</c:v>
                </c:pt>
                <c:pt idx="1">
                  <c:v>19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66</c:v>
                </c:pt>
                <c:pt idx="1">
                  <c:v>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25</c:v>
                </c:pt>
                <c:pt idx="1">
                  <c:v>11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35</c:v>
                </c:pt>
                <c:pt idx="1">
                  <c:v>17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16</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75</c:v>
                </c:pt>
                <c:pt idx="1">
                  <c:v>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DK/R</c:v>
                </c:pt>
                <c:pt idx="1">
                  <c:v>None</c:v>
                </c:pt>
                <c:pt idx="2">
                  <c:v>All</c:v>
                </c:pt>
                <c:pt idx="3">
                  <c:v>Other</c:v>
                </c:pt>
                <c:pt idx="4">
                  <c:v>Jobs / Economy</c:v>
                </c:pt>
                <c:pt idx="5">
                  <c:v>Disfunction / Gov't</c:v>
                </c:pt>
                <c:pt idx="6">
                  <c:v>National Security</c:v>
                </c:pt>
                <c:pt idx="7">
                  <c:v>Rising Inflation</c:v>
                </c:pt>
                <c:pt idx="8">
                  <c:v>Securing Border</c:v>
                </c:pt>
                <c:pt idx="9">
                  <c:v>Moral</c:v>
                </c:pt>
              </c:strCache>
            </c:strRef>
          </c:cat>
          <c:val>
            <c:numRef>
              <c:f>Sheet1!$B$2:$B$11</c:f>
              <c:numCache>
                <c:formatCode>General</c:formatCode>
                <c:ptCount val="10"/>
                <c:pt idx="0">
                  <c:v>1</c:v>
                </c:pt>
                <c:pt idx="1">
                  <c:v>1</c:v>
                </c:pt>
                <c:pt idx="2">
                  <c:v>24</c:v>
                </c:pt>
                <c:pt idx="3">
                  <c:v>12</c:v>
                </c:pt>
                <c:pt idx="4">
                  <c:v>6</c:v>
                </c:pt>
                <c:pt idx="5">
                  <c:v>6</c:v>
                </c:pt>
                <c:pt idx="6">
                  <c:v>8</c:v>
                </c:pt>
                <c:pt idx="7">
                  <c:v>10</c:v>
                </c:pt>
                <c:pt idx="8">
                  <c:v>15</c:v>
                </c:pt>
                <c:pt idx="9">
                  <c:v>17</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DK/R</c:v>
                </c:pt>
                <c:pt idx="1">
                  <c:v>Other</c:v>
                </c:pt>
                <c:pt idx="2">
                  <c:v>None of Above</c:v>
                </c:pt>
                <c:pt idx="3">
                  <c:v>All Of Above</c:v>
                </c:pt>
                <c:pt idx="4">
                  <c:v>Word of Mouth </c:v>
                </c:pt>
                <c:pt idx="5">
                  <c:v>Social Media</c:v>
                </c:pt>
                <c:pt idx="6">
                  <c:v>Radio</c:v>
                </c:pt>
                <c:pt idx="7">
                  <c:v>Newspaper</c:v>
                </c:pt>
                <c:pt idx="8">
                  <c:v>Blogs / Websites</c:v>
                </c:pt>
                <c:pt idx="9">
                  <c:v>TV</c:v>
                </c:pt>
              </c:strCache>
            </c:strRef>
          </c:cat>
          <c:val>
            <c:numRef>
              <c:f>Sheet1!$B$2:$B$11</c:f>
              <c:numCache>
                <c:formatCode>General</c:formatCode>
                <c:ptCount val="10"/>
                <c:pt idx="0">
                  <c:v>2</c:v>
                </c:pt>
                <c:pt idx="1">
                  <c:v>4</c:v>
                </c:pt>
                <c:pt idx="2">
                  <c:v>8</c:v>
                </c:pt>
                <c:pt idx="3">
                  <c:v>7</c:v>
                </c:pt>
                <c:pt idx="4">
                  <c:v>3</c:v>
                </c:pt>
                <c:pt idx="5">
                  <c:v>3</c:v>
                </c:pt>
                <c:pt idx="6">
                  <c:v>9</c:v>
                </c:pt>
                <c:pt idx="7">
                  <c:v>10</c:v>
                </c:pt>
                <c:pt idx="8">
                  <c:v>10</c:v>
                </c:pt>
                <c:pt idx="9">
                  <c:v>44</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DK/R</c:v>
                </c:pt>
                <c:pt idx="1">
                  <c:v>None of Above</c:v>
                </c:pt>
                <c:pt idx="2">
                  <c:v>All Of Above</c:v>
                </c:pt>
                <c:pt idx="3">
                  <c:v>Other</c:v>
                </c:pt>
                <c:pt idx="4">
                  <c:v>Streaming / YouTube</c:v>
                </c:pt>
                <c:pt idx="5">
                  <c:v>Local Antenna</c:v>
                </c:pt>
                <c:pt idx="6">
                  <c:v>Satellite / Cable</c:v>
                </c:pt>
              </c:strCache>
            </c:strRef>
          </c:cat>
          <c:val>
            <c:numRef>
              <c:f>Sheet1!$B$2:$B$8</c:f>
              <c:numCache>
                <c:formatCode>General</c:formatCode>
                <c:ptCount val="7"/>
                <c:pt idx="0">
                  <c:v>2</c:v>
                </c:pt>
                <c:pt idx="1">
                  <c:v>3</c:v>
                </c:pt>
                <c:pt idx="2">
                  <c:v>3</c:v>
                </c:pt>
                <c:pt idx="3">
                  <c:v>0</c:v>
                </c:pt>
                <c:pt idx="4">
                  <c:v>29</c:v>
                </c:pt>
                <c:pt idx="5">
                  <c:v>8</c:v>
                </c:pt>
                <c:pt idx="6">
                  <c:v>55</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18664803750292E-2"/>
          <c:y val="3.8364323211596406E-2"/>
          <c:w val="0.91732362383629462"/>
          <c:h val="0.82247204649635142"/>
        </c:manualLayout>
      </c:layout>
      <c:barChart>
        <c:barDir val="col"/>
        <c:grouping val="stacked"/>
        <c:varyColors val="0"/>
        <c:ser>
          <c:idx val="0"/>
          <c:order val="0"/>
          <c:tx>
            <c:strRef>
              <c:f>Sheet1!$B$1</c:f>
              <c:strCache>
                <c:ptCount val="1"/>
                <c:pt idx="0">
                  <c:v>Strongly</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077D-FD4C-8EB2-4BA7DA0DDD06}"/>
              </c:ext>
            </c:extLst>
          </c:dPt>
          <c:dPt>
            <c:idx val="2"/>
            <c:invertIfNegative val="0"/>
            <c:bubble3D val="0"/>
            <c:spPr>
              <a:solidFill>
                <a:schemeClr val="accent2">
                  <a:lumMod val="75000"/>
                </a:schemeClr>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466D2C"/>
              </a:solidFill>
              <a:ln>
                <a:noFill/>
              </a:ln>
              <a:effectLst/>
            </c:spPr>
            <c:extLst>
              <c:ext xmlns:c16="http://schemas.microsoft.com/office/drawing/2014/chart" uri="{C3380CC4-5D6E-409C-BE32-E72D297353CC}">
                <c16:uniqueId val="{00000001-077D-FD4C-8EB2-4BA7DA0DDD06}"/>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CECC-C140-B4D1-0FED34ED62C0}"/>
              </c:ext>
            </c:extLst>
          </c:dPt>
          <c:dPt>
            <c:idx val="5"/>
            <c:invertIfNegative val="0"/>
            <c:bubble3D val="0"/>
            <c:spPr>
              <a:solidFill>
                <a:srgbClr val="6B665B"/>
              </a:solidFill>
              <a:ln>
                <a:noFill/>
              </a:ln>
              <a:effectLst/>
            </c:spPr>
            <c:extLst>
              <c:ext xmlns:c16="http://schemas.microsoft.com/office/drawing/2014/chart" uri="{C3380CC4-5D6E-409C-BE32-E72D297353CC}">
                <c16:uniqueId val="{00000001-CECC-C140-B4D1-0FED34ED62C0}"/>
              </c:ext>
            </c:extLst>
          </c:dPt>
          <c:dPt>
            <c:idx val="6"/>
            <c:invertIfNegative val="0"/>
            <c:bubble3D val="0"/>
            <c:spPr>
              <a:solidFill>
                <a:schemeClr val="tx1"/>
              </a:solidFill>
              <a:ln>
                <a:noFill/>
              </a:ln>
              <a:effectLst/>
            </c:spPr>
            <c:extLst>
              <c:ext xmlns:c16="http://schemas.microsoft.com/office/drawing/2014/chart" uri="{C3380CC4-5D6E-409C-BE32-E72D297353CC}">
                <c16:uniqueId val="{00000002-CECC-C140-B4D1-0FED34ED62C0}"/>
              </c:ext>
            </c:extLst>
          </c:dPt>
          <c:dLbls>
            <c:dLbl>
              <c:idx val="0"/>
              <c:layout>
                <c:manualLayout>
                  <c:x val="0"/>
                  <c:y val="-0.160432624339403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ECC-C140-B4D1-0FED34ED62C0}"/>
                </c:ext>
              </c:extLst>
            </c:dLbl>
            <c:dLbl>
              <c:idx val="1"/>
              <c:layout>
                <c:manualLayout>
                  <c:x val="-1.0572139199944181E-3"/>
                  <c:y val="-0.1534572928463856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7D-FD4C-8EB2-4BA7DA0DDD06}"/>
                </c:ext>
              </c:extLst>
            </c:dLbl>
            <c:dLbl>
              <c:idx val="2"/>
              <c:layout>
                <c:manualLayout>
                  <c:x val="-1.0572139199944569E-3"/>
                  <c:y val="-0.1499696270998769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dLbl>
              <c:idx val="3"/>
              <c:layout>
                <c:manualLayout>
                  <c:x val="0"/>
                  <c:y val="-0.167407955832420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7D-FD4C-8EB2-4BA7DA0DDD06}"/>
                </c:ext>
              </c:extLst>
            </c:dLbl>
            <c:dLbl>
              <c:idx val="4"/>
              <c:layout>
                <c:manualLayout>
                  <c:x val="-4.2288556799775943E-3"/>
                  <c:y val="-0.122068301127806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CC-C140-B4D1-0FED34ED62C0}"/>
                </c:ext>
              </c:extLst>
            </c:dLbl>
            <c:dLbl>
              <c:idx val="5"/>
              <c:layout>
                <c:manualLayout>
                  <c:x val="-1.5505625037613981E-16"/>
                  <c:y val="-0.1011423066487542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CC-C140-B4D1-0FED34ED62C0}"/>
                </c:ext>
              </c:extLst>
            </c:dLbl>
            <c:dLbl>
              <c:idx val="6"/>
              <c:layout>
                <c:manualLayout>
                  <c:x val="0"/>
                  <c:y val="-0.1150929696347893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CC-C140-B4D1-0FED34ED62C0}"/>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Exception</c:v>
                </c:pt>
                <c:pt idx="1">
                  <c:v>Rape / Incest Only</c:v>
                </c:pt>
                <c:pt idx="2">
                  <c:v>Save Life Of Mother Only</c:v>
                </c:pt>
                <c:pt idx="3">
                  <c:v>Exceptions for Rape, Incest, Life of Mother</c:v>
                </c:pt>
              </c:strCache>
            </c:strRef>
          </c:cat>
          <c:val>
            <c:numRef>
              <c:f>Sheet1!$B$2:$B$5</c:f>
              <c:numCache>
                <c:formatCode>General</c:formatCode>
                <c:ptCount val="4"/>
                <c:pt idx="0">
                  <c:v>18</c:v>
                </c:pt>
                <c:pt idx="1">
                  <c:v>10</c:v>
                </c:pt>
                <c:pt idx="2">
                  <c:v>14</c:v>
                </c:pt>
                <c:pt idx="3">
                  <c:v>55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5</c:v>
                </c:pt>
                <c:pt idx="1">
                  <c:v>92</c:v>
                </c:pt>
                <c:pt idx="2">
                  <c:v>3</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35</c:v>
                </c:pt>
                <c:pt idx="1">
                  <c:v>50</c:v>
                </c:pt>
                <c:pt idx="2">
                  <c:v>15</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More Conservative</c:v>
                </c:pt>
                <c:pt idx="1">
                  <c:v>Less Conservative</c:v>
                </c:pt>
                <c:pt idx="2">
                  <c:v>About the Same</c:v>
                </c:pt>
                <c:pt idx="3">
                  <c:v>DK/R</c:v>
                </c:pt>
              </c:strCache>
            </c:strRef>
          </c:cat>
          <c:val>
            <c:numRef>
              <c:f>Sheet1!$B$2:$B$5</c:f>
              <c:numCache>
                <c:formatCode>General</c:formatCode>
                <c:ptCount val="4"/>
                <c:pt idx="0">
                  <c:v>25</c:v>
                </c:pt>
                <c:pt idx="1">
                  <c:v>12</c:v>
                </c:pt>
                <c:pt idx="2">
                  <c:v>57</c:v>
                </c:pt>
                <c:pt idx="3">
                  <c:v>7</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12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31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57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8</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34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58</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Less</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Sheet1!$C$2:$C$4</c:f>
              <c:numCache>
                <c:formatCode>General</c:formatCode>
                <c:ptCount val="3"/>
                <c:pt idx="1">
                  <c:v>55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More</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Sheet1!$B$2:$B$4</c:f>
              <c:numCache>
                <c:formatCode>General</c:formatCode>
                <c:ptCount val="3"/>
                <c:pt idx="0">
                  <c:v>32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0.18429</cdr:x>
      <cdr:y>0.37224</cdr:y>
    </cdr:from>
    <cdr:to>
      <cdr:x>0.40121</cdr:x>
      <cdr:y>0.54011</cdr:y>
    </cdr:to>
    <cdr:sp macro="" textlink="">
      <cdr:nvSpPr>
        <cdr:cNvPr id="2" name="TextBox 1">
          <a:extLst xmlns:a="http://schemas.openxmlformats.org/drawingml/2006/main">
            <a:ext uri="{FF2B5EF4-FFF2-40B4-BE49-F238E27FC236}">
              <a16:creationId xmlns:a16="http://schemas.microsoft.com/office/drawing/2014/main" id="{7C534801-AE79-7A5D-951B-A5E280D3A4C4}"/>
            </a:ext>
          </a:extLst>
        </cdr:cNvPr>
        <cdr:cNvSpPr txBox="1"/>
      </cdr:nvSpPr>
      <cdr:spPr>
        <a:xfrm xmlns:a="http://schemas.openxmlformats.org/drawingml/2006/main">
          <a:off x="2222340" y="2078956"/>
          <a:ext cx="2615878" cy="9375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Social Platform:</a:t>
          </a:r>
        </a:p>
        <a:p xmlns:a="http://schemas.openxmlformats.org/drawingml/2006/main">
          <a:r>
            <a:rPr lang="en-US" b="1" dirty="0"/>
            <a:t>Facebook 41%</a:t>
          </a:r>
        </a:p>
        <a:p xmlns:a="http://schemas.openxmlformats.org/drawingml/2006/main">
          <a:r>
            <a:rPr lang="en-US" sz="1100" b="1" dirty="0"/>
            <a:t>Twitter 10%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2525A-1C0B-654A-A099-2020DF957941}" type="datetimeFigureOut">
              <a:rPr lang="en-US" smtClean="0"/>
              <a:t>12/21/22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FD208-5413-DD49-95AD-CC56B853830D}" type="slidenum">
              <a:rPr lang="en-US" smtClean="0"/>
              <a:t>‹#›</a:t>
            </a:fld>
            <a:endParaRPr lang="en-US" dirty="0"/>
          </a:p>
        </p:txBody>
      </p:sp>
    </p:spTree>
    <p:extLst>
      <p:ext uri="{BB962C8B-B14F-4D97-AF65-F5344CB8AC3E}">
        <p14:creationId xmlns:p14="http://schemas.microsoft.com/office/powerpoint/2010/main" val="1752135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1</a:t>
            </a:fld>
            <a:endParaRPr lang="en-US" dirty="0"/>
          </a:p>
        </p:txBody>
      </p:sp>
    </p:spTree>
    <p:extLst>
      <p:ext uri="{BB962C8B-B14F-4D97-AF65-F5344CB8AC3E}">
        <p14:creationId xmlns:p14="http://schemas.microsoft.com/office/powerpoint/2010/main" val="1848925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11</a:t>
            </a:fld>
            <a:endParaRPr lang="en-US" dirty="0"/>
          </a:p>
        </p:txBody>
      </p:sp>
    </p:spTree>
    <p:extLst>
      <p:ext uri="{BB962C8B-B14F-4D97-AF65-F5344CB8AC3E}">
        <p14:creationId xmlns:p14="http://schemas.microsoft.com/office/powerpoint/2010/main" val="3146222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12</a:t>
            </a:fld>
            <a:endParaRPr lang="en-US" dirty="0"/>
          </a:p>
        </p:txBody>
      </p:sp>
    </p:spTree>
    <p:extLst>
      <p:ext uri="{BB962C8B-B14F-4D97-AF65-F5344CB8AC3E}">
        <p14:creationId xmlns:p14="http://schemas.microsoft.com/office/powerpoint/2010/main" val="3439630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15</a:t>
            </a:fld>
            <a:endParaRPr lang="en-US" dirty="0"/>
          </a:p>
        </p:txBody>
      </p:sp>
    </p:spTree>
    <p:extLst>
      <p:ext uri="{BB962C8B-B14F-4D97-AF65-F5344CB8AC3E}">
        <p14:creationId xmlns:p14="http://schemas.microsoft.com/office/powerpoint/2010/main" val="2945396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16</a:t>
            </a:fld>
            <a:endParaRPr lang="en-US" dirty="0"/>
          </a:p>
        </p:txBody>
      </p:sp>
    </p:spTree>
    <p:extLst>
      <p:ext uri="{BB962C8B-B14F-4D97-AF65-F5344CB8AC3E}">
        <p14:creationId xmlns:p14="http://schemas.microsoft.com/office/powerpoint/2010/main" val="3201746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17</a:t>
            </a:fld>
            <a:endParaRPr lang="en-US" dirty="0"/>
          </a:p>
        </p:txBody>
      </p:sp>
    </p:spTree>
    <p:extLst>
      <p:ext uri="{BB962C8B-B14F-4D97-AF65-F5344CB8AC3E}">
        <p14:creationId xmlns:p14="http://schemas.microsoft.com/office/powerpoint/2010/main" val="988152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18</a:t>
            </a:fld>
            <a:endParaRPr lang="en-US" dirty="0"/>
          </a:p>
        </p:txBody>
      </p:sp>
    </p:spTree>
    <p:extLst>
      <p:ext uri="{BB962C8B-B14F-4D97-AF65-F5344CB8AC3E}">
        <p14:creationId xmlns:p14="http://schemas.microsoft.com/office/powerpoint/2010/main" val="1903068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19</a:t>
            </a:fld>
            <a:endParaRPr lang="en-US" dirty="0"/>
          </a:p>
        </p:txBody>
      </p:sp>
    </p:spTree>
    <p:extLst>
      <p:ext uri="{BB962C8B-B14F-4D97-AF65-F5344CB8AC3E}">
        <p14:creationId xmlns:p14="http://schemas.microsoft.com/office/powerpoint/2010/main" val="2764860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20</a:t>
            </a:fld>
            <a:endParaRPr lang="en-US" dirty="0"/>
          </a:p>
        </p:txBody>
      </p:sp>
    </p:spTree>
    <p:extLst>
      <p:ext uri="{BB962C8B-B14F-4D97-AF65-F5344CB8AC3E}">
        <p14:creationId xmlns:p14="http://schemas.microsoft.com/office/powerpoint/2010/main" val="2083398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21</a:t>
            </a:fld>
            <a:endParaRPr lang="en-US" dirty="0"/>
          </a:p>
        </p:txBody>
      </p:sp>
    </p:spTree>
    <p:extLst>
      <p:ext uri="{BB962C8B-B14F-4D97-AF65-F5344CB8AC3E}">
        <p14:creationId xmlns:p14="http://schemas.microsoft.com/office/powerpoint/2010/main" val="1448428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22</a:t>
            </a:fld>
            <a:endParaRPr lang="en-US" dirty="0"/>
          </a:p>
        </p:txBody>
      </p:sp>
    </p:spTree>
    <p:extLst>
      <p:ext uri="{BB962C8B-B14F-4D97-AF65-F5344CB8AC3E}">
        <p14:creationId xmlns:p14="http://schemas.microsoft.com/office/powerpoint/2010/main" val="140902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3</a:t>
            </a:fld>
            <a:endParaRPr lang="en-US" dirty="0"/>
          </a:p>
        </p:txBody>
      </p:sp>
    </p:spTree>
    <p:extLst>
      <p:ext uri="{BB962C8B-B14F-4D97-AF65-F5344CB8AC3E}">
        <p14:creationId xmlns:p14="http://schemas.microsoft.com/office/powerpoint/2010/main" val="3956377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23</a:t>
            </a:fld>
            <a:endParaRPr lang="en-US" dirty="0"/>
          </a:p>
        </p:txBody>
      </p:sp>
    </p:spTree>
    <p:extLst>
      <p:ext uri="{BB962C8B-B14F-4D97-AF65-F5344CB8AC3E}">
        <p14:creationId xmlns:p14="http://schemas.microsoft.com/office/powerpoint/2010/main" val="3292690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24</a:t>
            </a:fld>
            <a:endParaRPr lang="en-US" dirty="0"/>
          </a:p>
        </p:txBody>
      </p:sp>
    </p:spTree>
    <p:extLst>
      <p:ext uri="{BB962C8B-B14F-4D97-AF65-F5344CB8AC3E}">
        <p14:creationId xmlns:p14="http://schemas.microsoft.com/office/powerpoint/2010/main" val="2029201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25</a:t>
            </a:fld>
            <a:endParaRPr lang="en-US" dirty="0"/>
          </a:p>
        </p:txBody>
      </p:sp>
    </p:spTree>
    <p:extLst>
      <p:ext uri="{BB962C8B-B14F-4D97-AF65-F5344CB8AC3E}">
        <p14:creationId xmlns:p14="http://schemas.microsoft.com/office/powerpoint/2010/main" val="312274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26</a:t>
            </a:fld>
            <a:endParaRPr lang="en-US" dirty="0"/>
          </a:p>
        </p:txBody>
      </p:sp>
    </p:spTree>
    <p:extLst>
      <p:ext uri="{BB962C8B-B14F-4D97-AF65-F5344CB8AC3E}">
        <p14:creationId xmlns:p14="http://schemas.microsoft.com/office/powerpoint/2010/main" val="1739413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27</a:t>
            </a:fld>
            <a:endParaRPr lang="en-US" dirty="0"/>
          </a:p>
        </p:txBody>
      </p:sp>
    </p:spTree>
    <p:extLst>
      <p:ext uri="{BB962C8B-B14F-4D97-AF65-F5344CB8AC3E}">
        <p14:creationId xmlns:p14="http://schemas.microsoft.com/office/powerpoint/2010/main" val="24710762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28</a:t>
            </a:fld>
            <a:endParaRPr lang="en-US" dirty="0"/>
          </a:p>
        </p:txBody>
      </p:sp>
    </p:spTree>
    <p:extLst>
      <p:ext uri="{BB962C8B-B14F-4D97-AF65-F5344CB8AC3E}">
        <p14:creationId xmlns:p14="http://schemas.microsoft.com/office/powerpoint/2010/main" val="3059356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29</a:t>
            </a:fld>
            <a:endParaRPr lang="en-US" dirty="0"/>
          </a:p>
        </p:txBody>
      </p:sp>
    </p:spTree>
    <p:extLst>
      <p:ext uri="{BB962C8B-B14F-4D97-AF65-F5344CB8AC3E}">
        <p14:creationId xmlns:p14="http://schemas.microsoft.com/office/powerpoint/2010/main" val="1654130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30</a:t>
            </a:fld>
            <a:endParaRPr lang="en-US" dirty="0"/>
          </a:p>
        </p:txBody>
      </p:sp>
    </p:spTree>
    <p:extLst>
      <p:ext uri="{BB962C8B-B14F-4D97-AF65-F5344CB8AC3E}">
        <p14:creationId xmlns:p14="http://schemas.microsoft.com/office/powerpoint/2010/main" val="17233975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31</a:t>
            </a:fld>
            <a:endParaRPr lang="en-US" dirty="0"/>
          </a:p>
        </p:txBody>
      </p:sp>
    </p:spTree>
    <p:extLst>
      <p:ext uri="{BB962C8B-B14F-4D97-AF65-F5344CB8AC3E}">
        <p14:creationId xmlns:p14="http://schemas.microsoft.com/office/powerpoint/2010/main" val="163597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32</a:t>
            </a:fld>
            <a:endParaRPr lang="en-US" dirty="0"/>
          </a:p>
        </p:txBody>
      </p:sp>
    </p:spTree>
    <p:extLst>
      <p:ext uri="{BB962C8B-B14F-4D97-AF65-F5344CB8AC3E}">
        <p14:creationId xmlns:p14="http://schemas.microsoft.com/office/powerpoint/2010/main" val="105854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4</a:t>
            </a:fld>
            <a:endParaRPr lang="en-US" dirty="0"/>
          </a:p>
        </p:txBody>
      </p:sp>
    </p:spTree>
    <p:extLst>
      <p:ext uri="{BB962C8B-B14F-4D97-AF65-F5344CB8AC3E}">
        <p14:creationId xmlns:p14="http://schemas.microsoft.com/office/powerpoint/2010/main" val="6943026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33</a:t>
            </a:fld>
            <a:endParaRPr lang="en-US" dirty="0"/>
          </a:p>
        </p:txBody>
      </p:sp>
    </p:spTree>
    <p:extLst>
      <p:ext uri="{BB962C8B-B14F-4D97-AF65-F5344CB8AC3E}">
        <p14:creationId xmlns:p14="http://schemas.microsoft.com/office/powerpoint/2010/main" val="2634520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FD208-5413-DD49-95AD-CC56B853830D}" type="slidenum">
              <a:rPr lang="en-US" smtClean="0"/>
              <a:t>34</a:t>
            </a:fld>
            <a:endParaRPr lang="en-US" dirty="0"/>
          </a:p>
        </p:txBody>
      </p:sp>
    </p:spTree>
    <p:extLst>
      <p:ext uri="{BB962C8B-B14F-4D97-AF65-F5344CB8AC3E}">
        <p14:creationId xmlns:p14="http://schemas.microsoft.com/office/powerpoint/2010/main" val="831392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5</a:t>
            </a:fld>
            <a:endParaRPr lang="en-US" dirty="0"/>
          </a:p>
        </p:txBody>
      </p:sp>
    </p:spTree>
    <p:extLst>
      <p:ext uri="{BB962C8B-B14F-4D97-AF65-F5344CB8AC3E}">
        <p14:creationId xmlns:p14="http://schemas.microsoft.com/office/powerpoint/2010/main" val="94361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6</a:t>
            </a:fld>
            <a:endParaRPr lang="en-US" dirty="0"/>
          </a:p>
        </p:txBody>
      </p:sp>
    </p:spTree>
    <p:extLst>
      <p:ext uri="{BB962C8B-B14F-4D97-AF65-F5344CB8AC3E}">
        <p14:creationId xmlns:p14="http://schemas.microsoft.com/office/powerpoint/2010/main" val="405110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7</a:t>
            </a:fld>
            <a:endParaRPr lang="en-US" dirty="0"/>
          </a:p>
        </p:txBody>
      </p:sp>
    </p:spTree>
    <p:extLst>
      <p:ext uri="{BB962C8B-B14F-4D97-AF65-F5344CB8AC3E}">
        <p14:creationId xmlns:p14="http://schemas.microsoft.com/office/powerpoint/2010/main" val="854867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8</a:t>
            </a:fld>
            <a:endParaRPr lang="en-US" dirty="0"/>
          </a:p>
        </p:txBody>
      </p:sp>
    </p:spTree>
    <p:extLst>
      <p:ext uri="{BB962C8B-B14F-4D97-AF65-F5344CB8AC3E}">
        <p14:creationId xmlns:p14="http://schemas.microsoft.com/office/powerpoint/2010/main" val="276645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9</a:t>
            </a:fld>
            <a:endParaRPr lang="en-US" dirty="0"/>
          </a:p>
        </p:txBody>
      </p:sp>
    </p:spTree>
    <p:extLst>
      <p:ext uri="{BB962C8B-B14F-4D97-AF65-F5344CB8AC3E}">
        <p14:creationId xmlns:p14="http://schemas.microsoft.com/office/powerpoint/2010/main" val="727121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10</a:t>
            </a:fld>
            <a:endParaRPr lang="en-US" dirty="0"/>
          </a:p>
        </p:txBody>
      </p:sp>
    </p:spTree>
    <p:extLst>
      <p:ext uri="{BB962C8B-B14F-4D97-AF65-F5344CB8AC3E}">
        <p14:creationId xmlns:p14="http://schemas.microsoft.com/office/powerpoint/2010/main" val="267790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EB3CC7-115C-AB42-B6EE-6C01CE551457}"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68687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F088A4-F345-1044-A21D-8A194B82F2A8}"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058287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0C22AB-A866-CA4D-A466-C971FB328B0D}"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17306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E9AC18-37C7-D04D-B3DE-C7239D6360F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6154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98B7C-AEA9-C349-BF1B-DA4983E49DE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97447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F5C025-458C-4543-A977-B40D61FA4B97}"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201609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0FCEEB-E849-2040-93B8-8960D903CFC4}" type="datetime1">
              <a:rPr lang="en-US" smtClean="0"/>
              <a:t>12/21/22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50275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35E346-81F7-3F4F-8DF8-A9E9B35ECF2F}" type="datetime1">
              <a:rPr lang="en-US" smtClean="0"/>
              <a:t>12/21/22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0050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CFD9B-1300-BF4C-ABEF-4974BFBE28E1}" type="datetime1">
              <a:rPr lang="en-US" smtClean="0"/>
              <a:t>12/21/22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77031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6EAD83-DC19-FC44-97F7-C1BF692801A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8007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76080-0E08-A74F-A810-8981AB5D6B6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1229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D2458-8CD1-2E43-8BAE-38B0DE4E00F5}" type="datetime1">
              <a:rPr lang="en-US" smtClean="0"/>
              <a:t>12/21/22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8F0E8-42B6-3E44-89BF-D6B1D1D1D2D2}" type="slidenum">
              <a:rPr lang="en-US" smtClean="0"/>
              <a:t>‹#›</a:t>
            </a:fld>
            <a:endParaRPr lang="en-US" dirty="0"/>
          </a:p>
        </p:txBody>
      </p:sp>
    </p:spTree>
    <p:extLst>
      <p:ext uri="{BB962C8B-B14F-4D97-AF65-F5344CB8AC3E}">
        <p14:creationId xmlns:p14="http://schemas.microsoft.com/office/powerpoint/2010/main" val="429869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D8053C-AF28-403A-90F2-67A100EDE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0BCDCE7-03A4-438B-9B4A-0F5E37C4C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677" y="456020"/>
            <a:ext cx="6737282" cy="6032228"/>
          </a:xfrm>
          <a:custGeom>
            <a:avLst/>
            <a:gdLst>
              <a:gd name="connsiteX0" fmla="*/ 3069307 w 6737282"/>
              <a:gd name="connsiteY0" fmla="*/ 4550727 h 6032228"/>
              <a:gd name="connsiteX1" fmla="*/ 3741218 w 6737282"/>
              <a:gd name="connsiteY1" fmla="*/ 4550727 h 6032228"/>
              <a:gd name="connsiteX2" fmla="*/ 3772850 w 6737282"/>
              <a:gd name="connsiteY2" fmla="*/ 4554928 h 6032228"/>
              <a:gd name="connsiteX3" fmla="*/ 3794605 w 6737282"/>
              <a:gd name="connsiteY3" fmla="*/ 4564050 h 6032228"/>
              <a:gd name="connsiteX4" fmla="*/ 3781310 w 6737282"/>
              <a:gd name="connsiteY4" fmla="*/ 4587045 h 6032228"/>
              <a:gd name="connsiteX5" fmla="*/ 3310252 w 6737282"/>
              <a:gd name="connsiteY5" fmla="*/ 5401750 h 6032228"/>
              <a:gd name="connsiteX6" fmla="*/ 3029607 w 6737282"/>
              <a:gd name="connsiteY6" fmla="*/ 5564857 h 6032228"/>
              <a:gd name="connsiteX7" fmla="*/ 2804017 w 6737282"/>
              <a:gd name="connsiteY7" fmla="*/ 5564857 h 6032228"/>
              <a:gd name="connsiteX8" fmla="*/ 2777701 w 6737282"/>
              <a:gd name="connsiteY8" fmla="*/ 5564857 h 6032228"/>
              <a:gd name="connsiteX9" fmla="*/ 2752589 w 6737282"/>
              <a:gd name="connsiteY9" fmla="*/ 5521614 h 6032228"/>
              <a:gd name="connsiteX10" fmla="*/ 2629590 w 6737282"/>
              <a:gd name="connsiteY10" fmla="*/ 5309799 h 6032228"/>
              <a:gd name="connsiteX11" fmla="*/ 2629590 w 6737282"/>
              <a:gd name="connsiteY11" fmla="*/ 5191240 h 6032228"/>
              <a:gd name="connsiteX12" fmla="*/ 2966272 w 6737282"/>
              <a:gd name="connsiteY12" fmla="*/ 4611452 h 6032228"/>
              <a:gd name="connsiteX13" fmla="*/ 3069307 w 6737282"/>
              <a:gd name="connsiteY13" fmla="*/ 4550727 h 6032228"/>
              <a:gd name="connsiteX14" fmla="*/ 1224899 w 6737282"/>
              <a:gd name="connsiteY14" fmla="*/ 1805663 h 6032228"/>
              <a:gd name="connsiteX15" fmla="*/ 3029607 w 6737282"/>
              <a:gd name="connsiteY15" fmla="*/ 1805663 h 6032228"/>
              <a:gd name="connsiteX16" fmla="*/ 3310252 w 6737282"/>
              <a:gd name="connsiteY16" fmla="*/ 1968768 h 6032228"/>
              <a:gd name="connsiteX17" fmla="*/ 4210657 w 6737282"/>
              <a:gd name="connsiteY17" fmla="*/ 3526038 h 6032228"/>
              <a:gd name="connsiteX18" fmla="*/ 4210657 w 6737282"/>
              <a:gd name="connsiteY18" fmla="*/ 3844482 h 6032228"/>
              <a:gd name="connsiteX19" fmla="*/ 3876331 w 6737282"/>
              <a:gd name="connsiteY19" fmla="*/ 4422707 h 6032228"/>
              <a:gd name="connsiteX20" fmla="*/ 3848154 w 6737282"/>
              <a:gd name="connsiteY20" fmla="*/ 4471437 h 6032228"/>
              <a:gd name="connsiteX21" fmla="*/ 3849146 w 6737282"/>
              <a:gd name="connsiteY21" fmla="*/ 4471853 h 6032228"/>
              <a:gd name="connsiteX22" fmla="*/ 3898870 w 6737282"/>
              <a:gd name="connsiteY22" fmla="*/ 4522003 h 6032228"/>
              <a:gd name="connsiteX23" fmla="*/ 4277006 w 6737282"/>
              <a:gd name="connsiteY23" fmla="*/ 5175999 h 6032228"/>
              <a:gd name="connsiteX24" fmla="*/ 4277006 w 6737282"/>
              <a:gd name="connsiteY24" fmla="*/ 5309735 h 6032228"/>
              <a:gd name="connsiteX25" fmla="*/ 3898870 w 6737282"/>
              <a:gd name="connsiteY25" fmla="*/ 5963729 h 6032228"/>
              <a:gd name="connsiteX26" fmla="*/ 3781007 w 6737282"/>
              <a:gd name="connsiteY26" fmla="*/ 6032228 h 6032228"/>
              <a:gd name="connsiteX27" fmla="*/ 3023096 w 6737282"/>
              <a:gd name="connsiteY27" fmla="*/ 6032228 h 6032228"/>
              <a:gd name="connsiteX28" fmla="*/ 2906872 w 6737282"/>
              <a:gd name="connsiteY28" fmla="*/ 5963729 h 6032228"/>
              <a:gd name="connsiteX29" fmla="*/ 2703170 w 6737282"/>
              <a:gd name="connsiteY29" fmla="*/ 5612942 h 6032228"/>
              <a:gd name="connsiteX30" fmla="*/ 2680159 w 6737282"/>
              <a:gd name="connsiteY30" fmla="*/ 5573313 h 6032228"/>
              <a:gd name="connsiteX31" fmla="*/ 2698265 w 6737282"/>
              <a:gd name="connsiteY31" fmla="*/ 5573313 h 6032228"/>
              <a:gd name="connsiteX32" fmla="*/ 2783846 w 6737282"/>
              <a:gd name="connsiteY32" fmla="*/ 5573313 h 6032228"/>
              <a:gd name="connsiteX33" fmla="*/ 2821023 w 6737282"/>
              <a:gd name="connsiteY33" fmla="*/ 5637336 h 6032228"/>
              <a:gd name="connsiteX34" fmla="*/ 2963060 w 6737282"/>
              <a:gd name="connsiteY34" fmla="*/ 5881934 h 6032228"/>
              <a:gd name="connsiteX35" fmla="*/ 3066097 w 6737282"/>
              <a:gd name="connsiteY35" fmla="*/ 5942660 h 6032228"/>
              <a:gd name="connsiteX36" fmla="*/ 3738008 w 6737282"/>
              <a:gd name="connsiteY36" fmla="*/ 5942660 h 6032228"/>
              <a:gd name="connsiteX37" fmla="*/ 3842494 w 6737282"/>
              <a:gd name="connsiteY37" fmla="*/ 5881934 h 6032228"/>
              <a:gd name="connsiteX38" fmla="*/ 4177724 w 6737282"/>
              <a:gd name="connsiteY38" fmla="*/ 5302148 h 6032228"/>
              <a:gd name="connsiteX39" fmla="*/ 4177724 w 6737282"/>
              <a:gd name="connsiteY39" fmla="*/ 5183586 h 6032228"/>
              <a:gd name="connsiteX40" fmla="*/ 3842494 w 6737282"/>
              <a:gd name="connsiteY40" fmla="*/ 4603800 h 6032228"/>
              <a:gd name="connsiteX41" fmla="*/ 3798414 w 6737282"/>
              <a:gd name="connsiteY41" fmla="*/ 4559340 h 6032228"/>
              <a:gd name="connsiteX42" fmla="*/ 3793313 w 6737282"/>
              <a:gd name="connsiteY42" fmla="*/ 4557203 h 6032228"/>
              <a:gd name="connsiteX43" fmla="*/ 3820657 w 6737282"/>
              <a:gd name="connsiteY43" fmla="*/ 4509913 h 6032228"/>
              <a:gd name="connsiteX44" fmla="*/ 3840991 w 6737282"/>
              <a:gd name="connsiteY44" fmla="*/ 4474742 h 6032228"/>
              <a:gd name="connsiteX45" fmla="*/ 3819900 w 6737282"/>
              <a:gd name="connsiteY45" fmla="*/ 4465898 h 6032228"/>
              <a:gd name="connsiteX46" fmla="*/ 3784219 w 6737282"/>
              <a:gd name="connsiteY46" fmla="*/ 4461158 h 6032228"/>
              <a:gd name="connsiteX47" fmla="*/ 3026307 w 6737282"/>
              <a:gd name="connsiteY47" fmla="*/ 4461158 h 6032228"/>
              <a:gd name="connsiteX48" fmla="*/ 2910084 w 6737282"/>
              <a:gd name="connsiteY48" fmla="*/ 4529655 h 6032228"/>
              <a:gd name="connsiteX49" fmla="*/ 2530310 w 6737282"/>
              <a:gd name="connsiteY49" fmla="*/ 5183651 h 6032228"/>
              <a:gd name="connsiteX50" fmla="*/ 2530310 w 6737282"/>
              <a:gd name="connsiteY50" fmla="*/ 5317387 h 6032228"/>
              <a:gd name="connsiteX51" fmla="*/ 2655664 w 6737282"/>
              <a:gd name="connsiteY51" fmla="*/ 5533256 h 6032228"/>
              <a:gd name="connsiteX52" fmla="*/ 2674015 w 6737282"/>
              <a:gd name="connsiteY52" fmla="*/ 5564857 h 6032228"/>
              <a:gd name="connsiteX53" fmla="*/ 2589005 w 6737282"/>
              <a:gd name="connsiteY53" fmla="*/ 5564857 h 6032228"/>
              <a:gd name="connsiteX54" fmla="*/ 1224899 w 6737282"/>
              <a:gd name="connsiteY54" fmla="*/ 5564857 h 6032228"/>
              <a:gd name="connsiteX55" fmla="*/ 948151 w 6737282"/>
              <a:gd name="connsiteY55" fmla="*/ 5401750 h 6032228"/>
              <a:gd name="connsiteX56" fmla="*/ 43851 w 6737282"/>
              <a:gd name="connsiteY56" fmla="*/ 3844482 h 6032228"/>
              <a:gd name="connsiteX57" fmla="*/ 43851 w 6737282"/>
              <a:gd name="connsiteY57" fmla="*/ 3526038 h 6032228"/>
              <a:gd name="connsiteX58" fmla="*/ 948151 w 6737282"/>
              <a:gd name="connsiteY58" fmla="*/ 1968768 h 6032228"/>
              <a:gd name="connsiteX59" fmla="*/ 1224899 w 6737282"/>
              <a:gd name="connsiteY59" fmla="*/ 1805663 h 6032228"/>
              <a:gd name="connsiteX60" fmla="*/ 4371720 w 6737282"/>
              <a:gd name="connsiteY60" fmla="*/ 257854 h 6032228"/>
              <a:gd name="connsiteX61" fmla="*/ 5796146 w 6737282"/>
              <a:gd name="connsiteY61" fmla="*/ 257854 h 6032228"/>
              <a:gd name="connsiteX62" fmla="*/ 5999634 w 6737282"/>
              <a:gd name="connsiteY62" fmla="*/ 374270 h 6032228"/>
              <a:gd name="connsiteX63" fmla="*/ 6711846 w 6737282"/>
              <a:gd name="connsiteY63" fmla="*/ 1628971 h 6032228"/>
              <a:gd name="connsiteX64" fmla="*/ 6711846 w 6737282"/>
              <a:gd name="connsiteY64" fmla="*/ 1870427 h 6032228"/>
              <a:gd name="connsiteX65" fmla="*/ 5999634 w 6737282"/>
              <a:gd name="connsiteY65" fmla="*/ 3125126 h 6032228"/>
              <a:gd name="connsiteX66" fmla="*/ 5796146 w 6737282"/>
              <a:gd name="connsiteY66" fmla="*/ 3241542 h 6032228"/>
              <a:gd name="connsiteX67" fmla="*/ 4371720 w 6737282"/>
              <a:gd name="connsiteY67" fmla="*/ 3241542 h 6032228"/>
              <a:gd name="connsiteX68" fmla="*/ 4168233 w 6737282"/>
              <a:gd name="connsiteY68" fmla="*/ 3125126 h 6032228"/>
              <a:gd name="connsiteX69" fmla="*/ 3456020 w 6737282"/>
              <a:gd name="connsiteY69" fmla="*/ 1870427 h 6032228"/>
              <a:gd name="connsiteX70" fmla="*/ 3456020 w 6737282"/>
              <a:gd name="connsiteY70" fmla="*/ 1628971 h 6032228"/>
              <a:gd name="connsiteX71" fmla="*/ 4168233 w 6737282"/>
              <a:gd name="connsiteY71" fmla="*/ 374270 h 6032228"/>
              <a:gd name="connsiteX72" fmla="*/ 4371720 w 6737282"/>
              <a:gd name="connsiteY72" fmla="*/ 257854 h 6032228"/>
              <a:gd name="connsiteX73" fmla="*/ 2350132 w 6737282"/>
              <a:gd name="connsiteY73" fmla="*/ 0 h 6032228"/>
              <a:gd name="connsiteX74" fmla="*/ 3150522 w 6737282"/>
              <a:gd name="connsiteY74" fmla="*/ 0 h 6032228"/>
              <a:gd name="connsiteX75" fmla="*/ 3264863 w 6737282"/>
              <a:gd name="connsiteY75" fmla="*/ 65415 h 6032228"/>
              <a:gd name="connsiteX76" fmla="*/ 3665057 w 6737282"/>
              <a:gd name="connsiteY76" fmla="*/ 770436 h 6032228"/>
              <a:gd name="connsiteX77" fmla="*/ 3665057 w 6737282"/>
              <a:gd name="connsiteY77" fmla="*/ 906111 h 6032228"/>
              <a:gd name="connsiteX78" fmla="*/ 3264863 w 6737282"/>
              <a:gd name="connsiteY78" fmla="*/ 1611131 h 6032228"/>
              <a:gd name="connsiteX79" fmla="*/ 3150522 w 6737282"/>
              <a:gd name="connsiteY79" fmla="*/ 1676547 h 6032228"/>
              <a:gd name="connsiteX80" fmla="*/ 2350132 w 6737282"/>
              <a:gd name="connsiteY80" fmla="*/ 1676547 h 6032228"/>
              <a:gd name="connsiteX81" fmla="*/ 2235791 w 6737282"/>
              <a:gd name="connsiteY81" fmla="*/ 1611131 h 6032228"/>
              <a:gd name="connsiteX82" fmla="*/ 1835596 w 6737282"/>
              <a:gd name="connsiteY82" fmla="*/ 906111 h 6032228"/>
              <a:gd name="connsiteX83" fmla="*/ 1835596 w 6737282"/>
              <a:gd name="connsiteY83" fmla="*/ 770436 h 6032228"/>
              <a:gd name="connsiteX84" fmla="*/ 2235791 w 6737282"/>
              <a:gd name="connsiteY84" fmla="*/ 65415 h 6032228"/>
              <a:gd name="connsiteX85" fmla="*/ 2350132 w 6737282"/>
              <a:gd name="connsiteY85" fmla="*/ 0 h 60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737282" h="6032228">
                <a:moveTo>
                  <a:pt x="3069307" y="4550727"/>
                </a:moveTo>
                <a:cubicBezTo>
                  <a:pt x="3069307" y="4550727"/>
                  <a:pt x="3069307" y="4550727"/>
                  <a:pt x="3741218" y="4550727"/>
                </a:cubicBezTo>
                <a:cubicBezTo>
                  <a:pt x="3752102" y="4550727"/>
                  <a:pt x="3762715" y="4552172"/>
                  <a:pt x="3772850" y="4554928"/>
                </a:cubicBezTo>
                <a:lnTo>
                  <a:pt x="3794605" y="4564050"/>
                </a:lnTo>
                <a:lnTo>
                  <a:pt x="3781310" y="4587045"/>
                </a:lnTo>
                <a:cubicBezTo>
                  <a:pt x="3661093" y="4794962"/>
                  <a:pt x="3507216" y="5061097"/>
                  <a:pt x="3310252" y="5401750"/>
                </a:cubicBezTo>
                <a:cubicBezTo>
                  <a:pt x="3251786" y="5502720"/>
                  <a:pt x="3146542" y="5564857"/>
                  <a:pt x="3029607" y="5564857"/>
                </a:cubicBezTo>
                <a:cubicBezTo>
                  <a:pt x="3029607" y="5564857"/>
                  <a:pt x="3029607" y="5564857"/>
                  <a:pt x="2804017" y="5564857"/>
                </a:cubicBezTo>
                <a:lnTo>
                  <a:pt x="2777701" y="5564857"/>
                </a:lnTo>
                <a:lnTo>
                  <a:pt x="2752589" y="5521614"/>
                </a:lnTo>
                <a:cubicBezTo>
                  <a:pt x="2717623" y="5461398"/>
                  <a:pt x="2676936" y="5391332"/>
                  <a:pt x="2629590" y="5309799"/>
                </a:cubicBezTo>
                <a:cubicBezTo>
                  <a:pt x="2607824" y="5273652"/>
                  <a:pt x="2607824" y="5227386"/>
                  <a:pt x="2629590" y="5191240"/>
                </a:cubicBezTo>
                <a:cubicBezTo>
                  <a:pt x="2629590" y="5191240"/>
                  <a:pt x="2629590" y="5191240"/>
                  <a:pt x="2966272" y="4611452"/>
                </a:cubicBezTo>
                <a:cubicBezTo>
                  <a:pt x="2986590" y="4573861"/>
                  <a:pt x="3027221" y="4550727"/>
                  <a:pt x="3069307" y="4550727"/>
                </a:cubicBezTo>
                <a:close/>
                <a:moveTo>
                  <a:pt x="1224899" y="1805663"/>
                </a:moveTo>
                <a:cubicBezTo>
                  <a:pt x="1224899" y="1805663"/>
                  <a:pt x="1224899" y="1805663"/>
                  <a:pt x="3029607" y="1805663"/>
                </a:cubicBezTo>
                <a:cubicBezTo>
                  <a:pt x="3146542" y="1805663"/>
                  <a:pt x="3251786" y="1867798"/>
                  <a:pt x="3310252" y="1968768"/>
                </a:cubicBezTo>
                <a:cubicBezTo>
                  <a:pt x="3310252" y="1968768"/>
                  <a:pt x="3310252" y="1968768"/>
                  <a:pt x="4210657" y="3526038"/>
                </a:cubicBezTo>
                <a:cubicBezTo>
                  <a:pt x="4269126" y="3623125"/>
                  <a:pt x="4269126" y="3747395"/>
                  <a:pt x="4210657" y="3844482"/>
                </a:cubicBezTo>
                <a:cubicBezTo>
                  <a:pt x="4210657" y="3844482"/>
                  <a:pt x="4210657" y="3844482"/>
                  <a:pt x="3876331" y="4422707"/>
                </a:cubicBezTo>
                <a:lnTo>
                  <a:pt x="3848154" y="4471437"/>
                </a:lnTo>
                <a:lnTo>
                  <a:pt x="3849146" y="4471853"/>
                </a:lnTo>
                <a:cubicBezTo>
                  <a:pt x="3869404" y="4483677"/>
                  <a:pt x="3886591" y="4500801"/>
                  <a:pt x="3898870" y="4522003"/>
                </a:cubicBezTo>
                <a:cubicBezTo>
                  <a:pt x="3898870" y="4522003"/>
                  <a:pt x="3898870" y="4522003"/>
                  <a:pt x="4277006" y="5175999"/>
                </a:cubicBezTo>
                <a:cubicBezTo>
                  <a:pt x="4301561" y="5216772"/>
                  <a:pt x="4301561" y="5268961"/>
                  <a:pt x="4277006" y="5309735"/>
                </a:cubicBezTo>
                <a:cubicBezTo>
                  <a:pt x="4277006" y="5309735"/>
                  <a:pt x="4277006" y="5309735"/>
                  <a:pt x="3898870" y="5963729"/>
                </a:cubicBezTo>
                <a:cubicBezTo>
                  <a:pt x="3874314" y="6006133"/>
                  <a:pt x="3830116" y="6032228"/>
                  <a:pt x="3781007" y="6032228"/>
                </a:cubicBezTo>
                <a:cubicBezTo>
                  <a:pt x="3781007" y="6032228"/>
                  <a:pt x="3781007" y="6032228"/>
                  <a:pt x="3023096" y="6032228"/>
                </a:cubicBezTo>
                <a:cubicBezTo>
                  <a:pt x="2975623" y="6032228"/>
                  <a:pt x="2929790" y="6006133"/>
                  <a:pt x="2906872" y="5963729"/>
                </a:cubicBezTo>
                <a:cubicBezTo>
                  <a:pt x="2906872" y="5963729"/>
                  <a:pt x="2906872" y="5963729"/>
                  <a:pt x="2703170" y="5612942"/>
                </a:cubicBezTo>
                <a:lnTo>
                  <a:pt x="2680159" y="5573313"/>
                </a:lnTo>
                <a:lnTo>
                  <a:pt x="2698265" y="5573313"/>
                </a:lnTo>
                <a:lnTo>
                  <a:pt x="2783846" y="5573313"/>
                </a:lnTo>
                <a:lnTo>
                  <a:pt x="2821023" y="5637336"/>
                </a:lnTo>
                <a:cubicBezTo>
                  <a:pt x="2963060" y="5881934"/>
                  <a:pt x="2963060" y="5881934"/>
                  <a:pt x="2963060" y="5881934"/>
                </a:cubicBezTo>
                <a:cubicBezTo>
                  <a:pt x="2983378" y="5919525"/>
                  <a:pt x="3024012" y="5942660"/>
                  <a:pt x="3066097" y="5942660"/>
                </a:cubicBezTo>
                <a:cubicBezTo>
                  <a:pt x="3738008" y="5942660"/>
                  <a:pt x="3738008" y="5942660"/>
                  <a:pt x="3738008" y="5942660"/>
                </a:cubicBezTo>
                <a:cubicBezTo>
                  <a:pt x="3781543" y="5942660"/>
                  <a:pt x="3820726" y="5919525"/>
                  <a:pt x="3842494" y="5881934"/>
                </a:cubicBezTo>
                <a:cubicBezTo>
                  <a:pt x="4177724" y="5302148"/>
                  <a:pt x="4177724" y="5302148"/>
                  <a:pt x="4177724" y="5302148"/>
                </a:cubicBezTo>
                <a:cubicBezTo>
                  <a:pt x="4199492" y="5266000"/>
                  <a:pt x="4199492" y="5219733"/>
                  <a:pt x="4177724" y="5183586"/>
                </a:cubicBezTo>
                <a:cubicBezTo>
                  <a:pt x="3842494" y="4603800"/>
                  <a:pt x="3842494" y="4603800"/>
                  <a:pt x="3842494" y="4603800"/>
                </a:cubicBezTo>
                <a:cubicBezTo>
                  <a:pt x="3831610" y="4585003"/>
                  <a:pt x="3816372" y="4569821"/>
                  <a:pt x="3798414" y="4559340"/>
                </a:cubicBezTo>
                <a:lnTo>
                  <a:pt x="3793313" y="4557203"/>
                </a:lnTo>
                <a:lnTo>
                  <a:pt x="3820657" y="4509913"/>
                </a:lnTo>
                <a:lnTo>
                  <a:pt x="3840991" y="4474742"/>
                </a:lnTo>
                <a:lnTo>
                  <a:pt x="3819900" y="4465898"/>
                </a:lnTo>
                <a:cubicBezTo>
                  <a:pt x="3808466" y="4462788"/>
                  <a:pt x="3796496" y="4461158"/>
                  <a:pt x="3784219" y="4461158"/>
                </a:cubicBezTo>
                <a:cubicBezTo>
                  <a:pt x="3026307" y="4461158"/>
                  <a:pt x="3026307" y="4461158"/>
                  <a:pt x="3026307" y="4461158"/>
                </a:cubicBezTo>
                <a:cubicBezTo>
                  <a:pt x="2978836" y="4461158"/>
                  <a:pt x="2933001" y="4487252"/>
                  <a:pt x="2910084" y="4529655"/>
                </a:cubicBezTo>
                <a:cubicBezTo>
                  <a:pt x="2530310" y="5183651"/>
                  <a:pt x="2530310" y="5183651"/>
                  <a:pt x="2530310" y="5183651"/>
                </a:cubicBezTo>
                <a:cubicBezTo>
                  <a:pt x="2505754" y="5224424"/>
                  <a:pt x="2505754" y="5276613"/>
                  <a:pt x="2530310" y="5317387"/>
                </a:cubicBezTo>
                <a:cubicBezTo>
                  <a:pt x="2577781" y="5399135"/>
                  <a:pt x="2619318" y="5470667"/>
                  <a:pt x="2655664" y="5533256"/>
                </a:cubicBezTo>
                <a:lnTo>
                  <a:pt x="2674015" y="5564857"/>
                </a:lnTo>
                <a:lnTo>
                  <a:pt x="2589005" y="5564857"/>
                </a:lnTo>
                <a:cubicBezTo>
                  <a:pt x="2324644" y="5564857"/>
                  <a:pt x="1901666" y="5564857"/>
                  <a:pt x="1224899" y="5564857"/>
                </a:cubicBezTo>
                <a:cubicBezTo>
                  <a:pt x="1111863" y="5564857"/>
                  <a:pt x="1002722" y="5502720"/>
                  <a:pt x="948151" y="5401750"/>
                </a:cubicBezTo>
                <a:cubicBezTo>
                  <a:pt x="948151" y="5401750"/>
                  <a:pt x="948151" y="5401750"/>
                  <a:pt x="43851" y="3844482"/>
                </a:cubicBezTo>
                <a:cubicBezTo>
                  <a:pt x="-14618" y="3747395"/>
                  <a:pt x="-14618" y="3623125"/>
                  <a:pt x="43851" y="3526038"/>
                </a:cubicBezTo>
                <a:cubicBezTo>
                  <a:pt x="43851" y="3526038"/>
                  <a:pt x="43851" y="3526038"/>
                  <a:pt x="948151" y="1968768"/>
                </a:cubicBezTo>
                <a:cubicBezTo>
                  <a:pt x="1002722" y="1867798"/>
                  <a:pt x="1111863" y="1805663"/>
                  <a:pt x="1224899" y="1805663"/>
                </a:cubicBezTo>
                <a:close/>
                <a:moveTo>
                  <a:pt x="4371720" y="257854"/>
                </a:moveTo>
                <a:cubicBezTo>
                  <a:pt x="5796146" y="257854"/>
                  <a:pt x="5796146" y="257854"/>
                  <a:pt x="5796146" y="257854"/>
                </a:cubicBezTo>
                <a:cubicBezTo>
                  <a:pt x="5868214" y="257854"/>
                  <a:pt x="5961481" y="309594"/>
                  <a:pt x="5999634" y="374270"/>
                </a:cubicBezTo>
                <a:cubicBezTo>
                  <a:pt x="6711846" y="1628971"/>
                  <a:pt x="6711846" y="1628971"/>
                  <a:pt x="6711846" y="1628971"/>
                </a:cubicBezTo>
                <a:cubicBezTo>
                  <a:pt x="6745761" y="1697958"/>
                  <a:pt x="6745761" y="1801438"/>
                  <a:pt x="6711846" y="1870427"/>
                </a:cubicBezTo>
                <a:cubicBezTo>
                  <a:pt x="5999634" y="3125126"/>
                  <a:pt x="5999634" y="3125126"/>
                  <a:pt x="5999634" y="3125126"/>
                </a:cubicBezTo>
                <a:cubicBezTo>
                  <a:pt x="5961481" y="3189803"/>
                  <a:pt x="5868214" y="3241542"/>
                  <a:pt x="5796146" y="3241542"/>
                </a:cubicBezTo>
                <a:lnTo>
                  <a:pt x="4371720" y="3241542"/>
                </a:lnTo>
                <a:cubicBezTo>
                  <a:pt x="4295413" y="3241542"/>
                  <a:pt x="4202148" y="3189803"/>
                  <a:pt x="4168233" y="3125126"/>
                </a:cubicBezTo>
                <a:cubicBezTo>
                  <a:pt x="3456020" y="1870427"/>
                  <a:pt x="3456020" y="1870427"/>
                  <a:pt x="3456020" y="1870427"/>
                </a:cubicBezTo>
                <a:cubicBezTo>
                  <a:pt x="3417865" y="1801438"/>
                  <a:pt x="3417865" y="1697958"/>
                  <a:pt x="3456020" y="1628971"/>
                </a:cubicBezTo>
                <a:cubicBezTo>
                  <a:pt x="4168233" y="374270"/>
                  <a:pt x="4168233" y="374270"/>
                  <a:pt x="4168233" y="374270"/>
                </a:cubicBezTo>
                <a:cubicBezTo>
                  <a:pt x="4202148" y="309594"/>
                  <a:pt x="4295413" y="257854"/>
                  <a:pt x="4371720" y="257854"/>
                </a:cubicBezTo>
                <a:close/>
                <a:moveTo>
                  <a:pt x="2350132" y="0"/>
                </a:moveTo>
                <a:cubicBezTo>
                  <a:pt x="3150522" y="0"/>
                  <a:pt x="3150522" y="0"/>
                  <a:pt x="3150522" y="0"/>
                </a:cubicBezTo>
                <a:cubicBezTo>
                  <a:pt x="3191018" y="0"/>
                  <a:pt x="3243425" y="29073"/>
                  <a:pt x="3264863" y="65415"/>
                </a:cubicBezTo>
                <a:cubicBezTo>
                  <a:pt x="3665057" y="770436"/>
                  <a:pt x="3665057" y="770436"/>
                  <a:pt x="3665057" y="770436"/>
                </a:cubicBezTo>
                <a:cubicBezTo>
                  <a:pt x="3684115" y="809200"/>
                  <a:pt x="3684115" y="867346"/>
                  <a:pt x="3665057" y="906111"/>
                </a:cubicBezTo>
                <a:cubicBezTo>
                  <a:pt x="3264863" y="1611131"/>
                  <a:pt x="3264863" y="1611131"/>
                  <a:pt x="3264863" y="1611131"/>
                </a:cubicBezTo>
                <a:cubicBezTo>
                  <a:pt x="3243425" y="1647474"/>
                  <a:pt x="3191018" y="1676547"/>
                  <a:pt x="3150522" y="1676547"/>
                </a:cubicBezTo>
                <a:lnTo>
                  <a:pt x="2350132" y="1676547"/>
                </a:lnTo>
                <a:cubicBezTo>
                  <a:pt x="2307254" y="1676547"/>
                  <a:pt x="2254848" y="1647474"/>
                  <a:pt x="2235791" y="1611131"/>
                </a:cubicBezTo>
                <a:cubicBezTo>
                  <a:pt x="1835596" y="906111"/>
                  <a:pt x="1835596" y="906111"/>
                  <a:pt x="1835596" y="906111"/>
                </a:cubicBezTo>
                <a:cubicBezTo>
                  <a:pt x="1814157" y="867346"/>
                  <a:pt x="1814157" y="809200"/>
                  <a:pt x="1835596" y="770436"/>
                </a:cubicBezTo>
                <a:cubicBezTo>
                  <a:pt x="2235791" y="65415"/>
                  <a:pt x="2235791" y="65415"/>
                  <a:pt x="2235791" y="65415"/>
                </a:cubicBezTo>
                <a:cubicBezTo>
                  <a:pt x="2254848" y="29073"/>
                  <a:pt x="2307254" y="0"/>
                  <a:pt x="2350132"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p:cNvSpPr txBox="1"/>
          <p:nvPr/>
        </p:nvSpPr>
        <p:spPr>
          <a:xfrm>
            <a:off x="4937760" y="3865615"/>
            <a:ext cx="6757415" cy="1748006"/>
          </a:xfrm>
          <a:prstGeom prst="rect">
            <a:avLst/>
          </a:prstGeom>
        </p:spPr>
        <p:txBody>
          <a:bodyPr vert="horz" lIns="91440" tIns="45720" rIns="91440" bIns="45720" rtlCol="0" anchor="t">
            <a:normAutofit fontScale="70000" lnSpcReduction="20000"/>
          </a:bodyPr>
          <a:lstStyle/>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Multi State Survey </a:t>
            </a:r>
          </a:p>
          <a:p>
            <a:pPr algn="r">
              <a:lnSpc>
                <a:spcPct val="90000"/>
              </a:lnSpc>
              <a:spcBef>
                <a:spcPct val="0"/>
              </a:spcBef>
              <a:spcAft>
                <a:spcPts val="600"/>
              </a:spcAft>
            </a:pPr>
            <a:endParaRPr lang="en-US" sz="3400"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December 17-19, 2022</a:t>
            </a:r>
          </a:p>
        </p:txBody>
      </p:sp>
      <p:pic>
        <p:nvPicPr>
          <p:cNvPr id="3" name="Picture 2" descr="Logo&#10;&#10;Description automatically generated">
            <a:extLst>
              <a:ext uri="{FF2B5EF4-FFF2-40B4-BE49-F238E27FC236}">
                <a16:creationId xmlns:a16="http://schemas.microsoft.com/office/drawing/2014/main" id="{D3214DC4-1FB3-FA48-9B12-07D8528E6526}"/>
              </a:ext>
            </a:extLst>
          </p:cNvPr>
          <p:cNvPicPr>
            <a:picLocks noChangeAspect="1"/>
          </p:cNvPicPr>
          <p:nvPr/>
        </p:nvPicPr>
        <p:blipFill>
          <a:blip r:embed="rId3"/>
          <a:stretch>
            <a:fillRect/>
          </a:stretch>
        </p:blipFill>
        <p:spPr>
          <a:xfrm>
            <a:off x="1347598" y="2934031"/>
            <a:ext cx="2845732" cy="2433099"/>
          </a:xfrm>
          <a:prstGeom prst="rect">
            <a:avLst/>
          </a:prstGeom>
        </p:spPr>
      </p:pic>
    </p:spTree>
    <p:extLst>
      <p:ext uri="{BB962C8B-B14F-4D97-AF65-F5344CB8AC3E}">
        <p14:creationId xmlns:p14="http://schemas.microsoft.com/office/powerpoint/2010/main" val="157592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2858326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HAD A LOT OF IRREGULARITIES, BUT THAT PRESIDENT BIDEN STILL WON</a:t>
            </a:r>
            <a:br>
              <a:rPr lang="en-US" sz="2800" b="1" dirty="0">
                <a:effectLst/>
                <a:latin typeface="Calibri" panose="020F0502020204030204" pitchFamily="34" charset="0"/>
                <a:cs typeface="Calibri" panose="020F0502020204030204" pitchFamily="34" charset="0"/>
              </a:rPr>
            </a:br>
            <a:endParaRPr lang="en-US" sz="28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10</a:t>
            </a:fld>
            <a:endParaRPr lang="en-US" dirty="0"/>
          </a:p>
        </p:txBody>
      </p:sp>
    </p:spTree>
    <p:extLst>
      <p:ext uri="{BB962C8B-B14F-4D97-AF65-F5344CB8AC3E}">
        <p14:creationId xmlns:p14="http://schemas.microsoft.com/office/powerpoint/2010/main" val="345827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8250766"/>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A REPUBLICAN CANDIDATE FOR PRESIDENT SHOULD TALK MORE OR LESS ABOUT ENVIRONMENTAL ISSUES?</a:t>
            </a:r>
          </a:p>
        </p:txBody>
      </p:sp>
      <p:sp>
        <p:nvSpPr>
          <p:cNvPr id="4" name="Slide Number Placeholder 3"/>
          <p:cNvSpPr>
            <a:spLocks noGrp="1"/>
          </p:cNvSpPr>
          <p:nvPr>
            <p:ph type="sldNum" sz="quarter" idx="12"/>
          </p:nvPr>
        </p:nvSpPr>
        <p:spPr/>
        <p:txBody>
          <a:bodyPr/>
          <a:lstStyle/>
          <a:p>
            <a:fld id="{9928F0E8-42B6-3E44-89BF-D6B1D1D1D2D2}" type="slidenum">
              <a:rPr lang="en-US" smtClean="0"/>
              <a:t>11</a:t>
            </a:fld>
            <a:endParaRPr lang="en-US" dirty="0"/>
          </a:p>
        </p:txBody>
      </p:sp>
    </p:spTree>
    <p:extLst>
      <p:ext uri="{BB962C8B-B14F-4D97-AF65-F5344CB8AC3E}">
        <p14:creationId xmlns:p14="http://schemas.microsoft.com/office/powerpoint/2010/main" val="1415451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7242325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7743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THE UNITED STATES IS DOING TOO MUCH TO HELP UKRAINE, DOING ENOUGH TO HELP UKRAINE, OR SHOULD WE BE MORE ENGAGED AND DO MORE? </a:t>
            </a:r>
            <a:endParaRPr lang="en-US" sz="4400" b="1" dirty="0">
              <a:latin typeface="Calibri" panose="020F0502020204030204" pitchFamily="34" charset="0"/>
              <a:cs typeface="Calibri" panose="020F0502020204030204" pitchFamily="34" charset="0"/>
            </a:endParaRPr>
          </a:p>
          <a:p>
            <a:pPr algn="ct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12</a:t>
            </a:fld>
            <a:endParaRPr lang="en-US" dirty="0"/>
          </a:p>
        </p:txBody>
      </p:sp>
    </p:spTree>
    <p:extLst>
      <p:ext uri="{BB962C8B-B14F-4D97-AF65-F5344CB8AC3E}">
        <p14:creationId xmlns:p14="http://schemas.microsoft.com/office/powerpoint/2010/main" val="82477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14105047"/>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Gender</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13</a:t>
            </a:fld>
            <a:endParaRPr lang="en-US" dirty="0"/>
          </a:p>
        </p:txBody>
      </p:sp>
    </p:spTree>
    <p:extLst>
      <p:ext uri="{BB962C8B-B14F-4D97-AF65-F5344CB8AC3E}">
        <p14:creationId xmlns:p14="http://schemas.microsoft.com/office/powerpoint/2010/main" val="107353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56448010"/>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Age</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14</a:t>
            </a:fld>
            <a:endParaRPr lang="en-US" dirty="0"/>
          </a:p>
        </p:txBody>
      </p:sp>
    </p:spTree>
    <p:extLst>
      <p:ext uri="{BB962C8B-B14F-4D97-AF65-F5344CB8AC3E}">
        <p14:creationId xmlns:p14="http://schemas.microsoft.com/office/powerpoint/2010/main" val="114214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0567864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PARENTS, NOT TEACHERS OR SCHOOL BOARDS,</a:t>
            </a:r>
            <a:br>
              <a:rPr lang="en-US" sz="2800" b="1" dirty="0">
                <a:effectLst/>
                <a:latin typeface="Calibri" panose="020F0502020204030204" pitchFamily="34" charset="0"/>
                <a:cs typeface="Calibri" panose="020F0502020204030204" pitchFamily="34" charset="0"/>
              </a:rPr>
            </a:br>
            <a:r>
              <a:rPr lang="en-US" sz="2800" b="1" dirty="0">
                <a:effectLst/>
                <a:latin typeface="Calibri" panose="020F0502020204030204" pitchFamily="34" charset="0"/>
                <a:cs typeface="Calibri" panose="020F0502020204030204" pitchFamily="34" charset="0"/>
              </a:rPr>
              <a:t>ARE THE BEST ONES TO MAKE DECISIONS ABOUT THEIR CHILDREN’S EDUCATION </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15</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28340"/>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10</a:t>
            </a:r>
          </a:p>
        </p:txBody>
      </p:sp>
    </p:spTree>
    <p:extLst>
      <p:ext uri="{BB962C8B-B14F-4D97-AF65-F5344CB8AC3E}">
        <p14:creationId xmlns:p14="http://schemas.microsoft.com/office/powerpoint/2010/main" val="3359888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0558624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CRIME IN THE UNITED STATES IS A GROWING PROBLEM. MURDER, SHOOTINGS, ASSAULTS AND THEFT ARE AT AN ALL TIME HIGH. CRIMINALS MUST BE PROSECUTED AND HELD ACCOUNTABLE, AND OUR POLICE MUST HAVE THE MONEY TO BE PROPERLY FUNDED </a:t>
            </a:r>
          </a:p>
        </p:txBody>
      </p:sp>
      <p:sp>
        <p:nvSpPr>
          <p:cNvPr id="4" name="Slide Number Placeholder 3"/>
          <p:cNvSpPr>
            <a:spLocks noGrp="1"/>
          </p:cNvSpPr>
          <p:nvPr>
            <p:ph type="sldNum" sz="quarter" idx="12"/>
          </p:nvPr>
        </p:nvSpPr>
        <p:spPr/>
        <p:txBody>
          <a:bodyPr/>
          <a:lstStyle/>
          <a:p>
            <a:fld id="{9928F0E8-42B6-3E44-89BF-D6B1D1D1D2D2}" type="slidenum">
              <a:rPr lang="en-US" smtClean="0"/>
              <a:t>16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95</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4</a:t>
            </a:r>
          </a:p>
        </p:txBody>
      </p:sp>
    </p:spTree>
    <p:extLst>
      <p:ext uri="{BB962C8B-B14F-4D97-AF65-F5344CB8AC3E}">
        <p14:creationId xmlns:p14="http://schemas.microsoft.com/office/powerpoint/2010/main" val="4007493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1484516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MUST SECURE OUR SOUTHERN BORDER BY BUILDING MORE WALLS OR BARRIERS AND FULLY FUND OUR BORDER AGENTS TO ENFORCE THE LAW</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206960"/>
            <a:ext cx="753035" cy="707886"/>
          </a:xfrm>
          <a:prstGeom prst="rect">
            <a:avLst/>
          </a:prstGeom>
          <a:noFill/>
        </p:spPr>
        <p:txBody>
          <a:bodyPr wrap="square" rtlCol="0">
            <a:spAutoFit/>
          </a:bodyPr>
          <a:lstStyle/>
          <a:p>
            <a:pPr algn="ctr"/>
            <a:r>
              <a:rPr lang="en-US" sz="4000" dirty="0"/>
              <a:t>91</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6</a:t>
            </a:r>
          </a:p>
        </p:txBody>
      </p:sp>
    </p:spTree>
    <p:extLst>
      <p:ext uri="{BB962C8B-B14F-4D97-AF65-F5344CB8AC3E}">
        <p14:creationId xmlns:p14="http://schemas.microsoft.com/office/powerpoint/2010/main" val="4942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6045354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OUR SCHOOLS MUST BE SAFE AND SECURE FOR OUR KIDS EVEN IF THAT MEANS ARMED GUARDS ON DUTY AT THE SCHOOL</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88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8</a:t>
            </a:r>
          </a:p>
        </p:txBody>
      </p:sp>
    </p:spTree>
    <p:extLst>
      <p:ext uri="{BB962C8B-B14F-4D97-AF65-F5344CB8AC3E}">
        <p14:creationId xmlns:p14="http://schemas.microsoft.com/office/powerpoint/2010/main" val="3357572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538276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2ND AMENDMENT IS VITAL TO OUR FREEDOM, AND BELIEVES IT MEANS JUST WHAT IT SAYS</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92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5</a:t>
            </a:r>
          </a:p>
        </p:txBody>
      </p:sp>
    </p:spTree>
    <p:extLst>
      <p:ext uri="{BB962C8B-B14F-4D97-AF65-F5344CB8AC3E}">
        <p14:creationId xmlns:p14="http://schemas.microsoft.com/office/powerpoint/2010/main" val="3693614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286872"/>
            <a:ext cx="12156139" cy="707886"/>
          </a:xfrm>
          <a:prstGeom prst="rect">
            <a:avLst/>
          </a:prstGeom>
          <a:noFill/>
        </p:spPr>
        <p:txBody>
          <a:bodyPr wrap="square" rtlCol="0">
            <a:spAutoFit/>
          </a:bodyPr>
          <a:lstStyle/>
          <a:p>
            <a:pPr algn="ctr"/>
            <a:r>
              <a:rPr lang="en-US" sz="4000" b="1" i="0" u="none" strike="noStrike" baseline="0" dirty="0">
                <a:effectLst/>
              </a:rPr>
              <a:t>Methodology</a:t>
            </a:r>
            <a:endParaRPr lang="en-US" sz="4000" b="1" dirty="0"/>
          </a:p>
        </p:txBody>
      </p:sp>
      <p:sp>
        <p:nvSpPr>
          <p:cNvPr id="8" name="TextBox 7"/>
          <p:cNvSpPr txBox="1"/>
          <p:nvPr/>
        </p:nvSpPr>
        <p:spPr>
          <a:xfrm>
            <a:off x="484094" y="1203997"/>
            <a:ext cx="11528612" cy="6186309"/>
          </a:xfrm>
          <a:prstGeom prst="rect">
            <a:avLst/>
          </a:prstGeom>
          <a:noFill/>
        </p:spPr>
        <p:txBody>
          <a:bodyPr wrap="square" rtlCol="0">
            <a:spAutoFit/>
          </a:bodyPr>
          <a:lstStyle/>
          <a:p>
            <a:r>
              <a:rPr lang="en-US" sz="4000" dirty="0">
                <a:ea typeface="Calibri" charset="0"/>
                <a:cs typeface="Calibri" charset="0"/>
              </a:rPr>
              <a:t>The following survey was conducted by Gilmore | Davis Strategy Group within the states of  Arkansas, Iowa, New Hampshire, North Carolina and South Carolina.  Live telephone interviews were conducted  December 17-19, 2022.  This survey consists of 1900 likely GOP voter interviews (50% landline and 50% cell phone) and was stratified by county to reflect historic voter trends. The margin of error for this survey is </a:t>
            </a:r>
            <a:r>
              <a:rPr lang="en-US" sz="4000" b="1" dirty="0">
                <a:ea typeface="Calibri" charset="0"/>
                <a:cs typeface="Calibri" charset="0"/>
              </a:rPr>
              <a:t> ±</a:t>
            </a:r>
            <a:r>
              <a:rPr lang="en-US" sz="4000" dirty="0">
                <a:ea typeface="Calibri" charset="0"/>
                <a:cs typeface="Calibri" charset="0"/>
              </a:rPr>
              <a:t> 2.24%.</a:t>
            </a:r>
          </a:p>
          <a:p>
            <a:endParaRPr lang="en-US" sz="3600" dirty="0"/>
          </a:p>
        </p:txBody>
      </p:sp>
      <p:sp>
        <p:nvSpPr>
          <p:cNvPr id="9" name="Slide Number Placeholder 8"/>
          <p:cNvSpPr>
            <a:spLocks noGrp="1"/>
          </p:cNvSpPr>
          <p:nvPr>
            <p:ph type="sldNum" sz="quarter" idx="12"/>
          </p:nvPr>
        </p:nvSpPr>
        <p:spPr/>
        <p:txBody>
          <a:bodyPr/>
          <a:lstStyle/>
          <a:p>
            <a:fld id="{9928F0E8-42B6-3E44-89BF-D6B1D1D1D2D2}" type="slidenum">
              <a:rPr lang="en-US" smtClean="0"/>
              <a:t>2</a:t>
            </a:fld>
            <a:endParaRPr lang="en-US" dirty="0"/>
          </a:p>
        </p:txBody>
      </p:sp>
    </p:spTree>
    <p:extLst>
      <p:ext uri="{BB962C8B-B14F-4D97-AF65-F5344CB8AC3E}">
        <p14:creationId xmlns:p14="http://schemas.microsoft.com/office/powerpoint/2010/main" val="990111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37281697"/>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VACCINE MANDATES ARE AN OVERREACH OF THE FEDERAL GOVERNMENT, AND WE MUST PUSH BACK ON FEDERAL OVERREACH </a:t>
            </a:r>
          </a:p>
        </p:txBody>
      </p:sp>
      <p:sp>
        <p:nvSpPr>
          <p:cNvPr id="4" name="Slide Number Placeholder 3"/>
          <p:cNvSpPr>
            <a:spLocks noGrp="1"/>
          </p:cNvSpPr>
          <p:nvPr>
            <p:ph type="sldNum" sz="quarter" idx="12"/>
          </p:nvPr>
        </p:nvSpPr>
        <p:spPr/>
        <p:txBody>
          <a:bodyPr/>
          <a:lstStyle/>
          <a:p>
            <a:fld id="{9928F0E8-42B6-3E44-89BF-D6B1D1D1D2D2}" type="slidenum">
              <a:rPr lang="en-US" smtClean="0"/>
              <a:t>20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12</a:t>
            </a:r>
          </a:p>
        </p:txBody>
      </p:sp>
    </p:spTree>
    <p:extLst>
      <p:ext uri="{BB962C8B-B14F-4D97-AF65-F5344CB8AC3E}">
        <p14:creationId xmlns:p14="http://schemas.microsoft.com/office/powerpoint/2010/main" val="2294942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3393076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FEDERAL GOVERNMENT SHOULD NOT BE THE MAIN CONDUIT FOR OUR HEALTHCARE IN AMERICA INCLUDING VACCINES. THEY BELIEVE YOU SHOULD MAKE DECISIONS FOR YOUR FAMILY’S HEALTHCARE WITH YOU AND YOUR DOCTOR </a:t>
            </a:r>
          </a:p>
        </p:txBody>
      </p:sp>
      <p:sp>
        <p:nvSpPr>
          <p:cNvPr id="4" name="Slide Number Placeholder 3"/>
          <p:cNvSpPr>
            <a:spLocks noGrp="1"/>
          </p:cNvSpPr>
          <p:nvPr>
            <p:ph type="sldNum" sz="quarter" idx="12"/>
          </p:nvPr>
        </p:nvSpPr>
        <p:spPr/>
        <p:txBody>
          <a:bodyPr/>
          <a:lstStyle/>
          <a:p>
            <a:fld id="{9928F0E8-42B6-3E44-89BF-D6B1D1D1D2D2}" type="slidenum">
              <a:rPr lang="en-US" smtClean="0"/>
              <a:t>21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7</a:t>
            </a:r>
          </a:p>
        </p:txBody>
      </p:sp>
    </p:spTree>
    <p:extLst>
      <p:ext uri="{BB962C8B-B14F-4D97-AF65-F5344CB8AC3E}">
        <p14:creationId xmlns:p14="http://schemas.microsoft.com/office/powerpoint/2010/main" val="1777583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40769594"/>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FREE SPEECH IN AMERICA IS UNDER ATTACK AND THAT WE NEED CANDIDATES TO STEP UP AND DEFEND FREE SPEECH EVERYWHERE ESPECIALLY ON SOCIAL MEDIA OUTLETS LIKE FACEBOOK OR TWITTER</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7</a:t>
            </a:r>
          </a:p>
        </p:txBody>
      </p:sp>
    </p:spTree>
    <p:extLst>
      <p:ext uri="{BB962C8B-B14F-4D97-AF65-F5344CB8AC3E}">
        <p14:creationId xmlns:p14="http://schemas.microsoft.com/office/powerpoint/2010/main" val="3249833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01546655"/>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00548"/>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NEED TO PUSH BACK ON BIG TECH COMPANIES THAT WANT TO MONITOR OUR INTERNET HABITS INCLUDING SOCIAL MEDIA, PURCHASES AND BROWSING</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23</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15979"/>
            <a:ext cx="753035" cy="707886"/>
          </a:xfrm>
          <a:prstGeom prst="rect">
            <a:avLst/>
          </a:prstGeom>
          <a:noFill/>
        </p:spPr>
        <p:txBody>
          <a:bodyPr wrap="square" rtlCol="0">
            <a:spAutoFit/>
          </a:bodyPr>
          <a:lstStyle/>
          <a:p>
            <a:pPr algn="ctr"/>
            <a:r>
              <a:rPr lang="en-US" sz="4000" dirty="0"/>
              <a:t>85</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7</a:t>
            </a:r>
          </a:p>
        </p:txBody>
      </p:sp>
    </p:spTree>
    <p:extLst>
      <p:ext uri="{BB962C8B-B14F-4D97-AF65-F5344CB8AC3E}">
        <p14:creationId xmlns:p14="http://schemas.microsoft.com/office/powerpoint/2010/main" val="2849994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0046008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HAVE A NATIONAL FEDERAL BAN ON ABORTION</a:t>
            </a:r>
            <a:br>
              <a:rPr lang="en-US" sz="3200" b="1" dirty="0">
                <a:effectLst/>
                <a:latin typeface="Calibri" panose="020F0502020204030204" pitchFamily="34" charset="0"/>
                <a:cs typeface="Calibri" panose="020F0502020204030204" pitchFamily="34" charset="0"/>
              </a:rPr>
            </a:b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24</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36989" y="3429000"/>
            <a:ext cx="753035" cy="707886"/>
          </a:xfrm>
          <a:prstGeom prst="rect">
            <a:avLst/>
          </a:prstGeom>
          <a:noFill/>
        </p:spPr>
        <p:txBody>
          <a:bodyPr wrap="square" rtlCol="0">
            <a:spAutoFit/>
          </a:bodyPr>
          <a:lstStyle/>
          <a:p>
            <a:pPr algn="ctr"/>
            <a:r>
              <a:rPr lang="en-US" sz="4000" dirty="0"/>
              <a:t>47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3622102"/>
            <a:ext cx="753035" cy="707886"/>
          </a:xfrm>
          <a:prstGeom prst="rect">
            <a:avLst/>
          </a:prstGeom>
          <a:noFill/>
        </p:spPr>
        <p:txBody>
          <a:bodyPr wrap="square" rtlCol="0">
            <a:spAutoFit/>
          </a:bodyPr>
          <a:lstStyle/>
          <a:p>
            <a:pPr algn="ctr"/>
            <a:r>
              <a:rPr lang="en-US" sz="4000" dirty="0"/>
              <a:t>40</a:t>
            </a:r>
          </a:p>
        </p:txBody>
      </p:sp>
      <p:sp>
        <p:nvSpPr>
          <p:cNvPr id="7" name="TextBox 6">
            <a:extLst>
              <a:ext uri="{FF2B5EF4-FFF2-40B4-BE49-F238E27FC236}">
                <a16:creationId xmlns:a16="http://schemas.microsoft.com/office/drawing/2014/main" id="{1B54274A-9E20-46DE-0E90-3D74A87FE095}"/>
              </a:ext>
            </a:extLst>
          </p:cNvPr>
          <p:cNvSpPr txBox="1"/>
          <p:nvPr/>
        </p:nvSpPr>
        <p:spPr>
          <a:xfrm>
            <a:off x="8452022" y="1742303"/>
            <a:ext cx="2644346" cy="646331"/>
          </a:xfrm>
          <a:prstGeom prst="rect">
            <a:avLst/>
          </a:prstGeom>
          <a:noFill/>
        </p:spPr>
        <p:txBody>
          <a:bodyPr wrap="square" rtlCol="0">
            <a:spAutoFit/>
          </a:bodyPr>
          <a:lstStyle/>
          <a:p>
            <a:r>
              <a:rPr lang="en-US" dirty="0"/>
              <a:t>Ban:</a:t>
            </a:r>
          </a:p>
          <a:p>
            <a:r>
              <a:rPr lang="en-US" dirty="0"/>
              <a:t>47% Female</a:t>
            </a:r>
          </a:p>
        </p:txBody>
      </p:sp>
    </p:spTree>
    <p:extLst>
      <p:ext uri="{BB962C8B-B14F-4D97-AF65-F5344CB8AC3E}">
        <p14:creationId xmlns:p14="http://schemas.microsoft.com/office/powerpoint/2010/main" val="316827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74401050"/>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ABORTION LEGALITY UP TO THE INDIVIDUAL STATE</a:t>
            </a:r>
          </a:p>
        </p:txBody>
      </p:sp>
      <p:sp>
        <p:nvSpPr>
          <p:cNvPr id="4" name="Slide Number Placeholder 3"/>
          <p:cNvSpPr>
            <a:spLocks noGrp="1"/>
          </p:cNvSpPr>
          <p:nvPr>
            <p:ph type="sldNum" sz="quarter" idx="12"/>
          </p:nvPr>
        </p:nvSpPr>
        <p:spPr/>
        <p:txBody>
          <a:bodyPr/>
          <a:lstStyle/>
          <a:p>
            <a:fld id="{9928F0E8-42B6-3E44-89BF-D6B1D1D1D2D2}" type="slidenum">
              <a:rPr lang="en-US" smtClean="0"/>
              <a:t>25</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74</a:t>
            </a:r>
          </a:p>
        </p:txBody>
      </p:sp>
      <p:sp>
        <p:nvSpPr>
          <p:cNvPr id="6" name="TextBox 5">
            <a:extLst>
              <a:ext uri="{FF2B5EF4-FFF2-40B4-BE49-F238E27FC236}">
                <a16:creationId xmlns:a16="http://schemas.microsoft.com/office/drawing/2014/main" id="{7EC7750F-AECB-0D4B-A303-3FAE78EED520}"/>
              </a:ext>
            </a:extLst>
          </p:cNvPr>
          <p:cNvSpPr txBox="1"/>
          <p:nvPr/>
        </p:nvSpPr>
        <p:spPr>
          <a:xfrm>
            <a:off x="7184826" y="4329988"/>
            <a:ext cx="753035" cy="707886"/>
          </a:xfrm>
          <a:prstGeom prst="rect">
            <a:avLst/>
          </a:prstGeom>
          <a:noFill/>
        </p:spPr>
        <p:txBody>
          <a:bodyPr wrap="square" rtlCol="0">
            <a:spAutoFit/>
          </a:bodyPr>
          <a:lstStyle/>
          <a:p>
            <a:pPr algn="ctr"/>
            <a:r>
              <a:rPr lang="en-US" sz="4000" dirty="0"/>
              <a:t>19</a:t>
            </a:r>
          </a:p>
        </p:txBody>
      </p:sp>
    </p:spTree>
    <p:extLst>
      <p:ext uri="{BB962C8B-B14F-4D97-AF65-F5344CB8AC3E}">
        <p14:creationId xmlns:p14="http://schemas.microsoft.com/office/powerpoint/2010/main" val="2233767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9067513"/>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FOR MINORS</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411129" y="2303626"/>
            <a:ext cx="753035" cy="707886"/>
          </a:xfrm>
          <a:prstGeom prst="rect">
            <a:avLst/>
          </a:prstGeom>
          <a:noFill/>
        </p:spPr>
        <p:txBody>
          <a:bodyPr wrap="square" rtlCol="0">
            <a:spAutoFit/>
          </a:bodyPr>
          <a:lstStyle/>
          <a:p>
            <a:pPr algn="ctr"/>
            <a:r>
              <a:rPr lang="en-US" sz="4000" dirty="0"/>
              <a:t>84</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663621"/>
            <a:ext cx="753035" cy="707886"/>
          </a:xfrm>
          <a:prstGeom prst="rect">
            <a:avLst/>
          </a:prstGeom>
          <a:noFill/>
        </p:spPr>
        <p:txBody>
          <a:bodyPr wrap="square" rtlCol="0">
            <a:spAutoFit/>
          </a:bodyPr>
          <a:lstStyle/>
          <a:p>
            <a:pPr algn="ctr"/>
            <a:r>
              <a:rPr lang="en-US" sz="4000" dirty="0"/>
              <a:t>10</a:t>
            </a:r>
          </a:p>
        </p:txBody>
      </p:sp>
    </p:spTree>
    <p:extLst>
      <p:ext uri="{BB962C8B-B14F-4D97-AF65-F5344CB8AC3E}">
        <p14:creationId xmlns:p14="http://schemas.microsoft.com/office/powerpoint/2010/main" val="3031751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13293433"/>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DECISIONS OF A CHILD’S SEXUAL ORIENTATION AND POTENTIAL SURGERY OR HORMONE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2859680"/>
            <a:ext cx="753035" cy="707886"/>
          </a:xfrm>
          <a:prstGeom prst="rect">
            <a:avLst/>
          </a:prstGeom>
          <a:noFill/>
        </p:spPr>
        <p:txBody>
          <a:bodyPr wrap="square" rtlCol="0">
            <a:spAutoFit/>
          </a:bodyPr>
          <a:lstStyle/>
          <a:p>
            <a:pPr algn="ctr"/>
            <a:r>
              <a:rPr lang="en-US" sz="4000" dirty="0"/>
              <a:t>68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22</a:t>
            </a:r>
          </a:p>
        </p:txBody>
      </p:sp>
      <p:sp>
        <p:nvSpPr>
          <p:cNvPr id="7" name="TextBox 6">
            <a:extLst>
              <a:ext uri="{FF2B5EF4-FFF2-40B4-BE49-F238E27FC236}">
                <a16:creationId xmlns:a16="http://schemas.microsoft.com/office/drawing/2014/main" id="{9E8FC429-B533-DBF7-B350-B1AB84B83CBE}"/>
              </a:ext>
            </a:extLst>
          </p:cNvPr>
          <p:cNvSpPr txBox="1"/>
          <p:nvPr/>
        </p:nvSpPr>
        <p:spPr>
          <a:xfrm>
            <a:off x="9316995" y="2137719"/>
            <a:ext cx="2036805" cy="923330"/>
          </a:xfrm>
          <a:prstGeom prst="rect">
            <a:avLst/>
          </a:prstGeom>
          <a:noFill/>
        </p:spPr>
        <p:txBody>
          <a:bodyPr wrap="square" rtlCol="0">
            <a:spAutoFit/>
          </a:bodyPr>
          <a:lstStyle/>
          <a:p>
            <a:r>
              <a:rPr lang="en-US" dirty="0"/>
              <a:t>More Likely:</a:t>
            </a:r>
          </a:p>
          <a:p>
            <a:r>
              <a:rPr lang="en-US" dirty="0"/>
              <a:t>55 &amp; Under: 63%</a:t>
            </a:r>
          </a:p>
          <a:p>
            <a:r>
              <a:rPr lang="en-US" dirty="0"/>
              <a:t>Over 55: 71%</a:t>
            </a:r>
          </a:p>
        </p:txBody>
      </p:sp>
    </p:spTree>
    <p:extLst>
      <p:ext uri="{BB962C8B-B14F-4D97-AF65-F5344CB8AC3E}">
        <p14:creationId xmlns:p14="http://schemas.microsoft.com/office/powerpoint/2010/main" val="4232989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7499095"/>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THAT IS PERMANENT FOR MINORS BUT LEAVE HORMONAL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3007963"/>
            <a:ext cx="753035" cy="707886"/>
          </a:xfrm>
          <a:prstGeom prst="rect">
            <a:avLst/>
          </a:prstGeom>
          <a:noFill/>
        </p:spPr>
        <p:txBody>
          <a:bodyPr wrap="square" rtlCol="0">
            <a:spAutoFit/>
          </a:bodyPr>
          <a:lstStyle/>
          <a:p>
            <a:pPr algn="ctr"/>
            <a:r>
              <a:rPr lang="en-US" sz="4000" dirty="0"/>
              <a:t>62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26</a:t>
            </a:r>
          </a:p>
        </p:txBody>
      </p:sp>
    </p:spTree>
    <p:extLst>
      <p:ext uri="{BB962C8B-B14F-4D97-AF65-F5344CB8AC3E}">
        <p14:creationId xmlns:p14="http://schemas.microsoft.com/office/powerpoint/2010/main" val="3159306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1283383"/>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585323"/>
          </a:xfrm>
          <a:prstGeom prst="rect">
            <a:avLst/>
          </a:prstGeom>
          <a:noFill/>
        </p:spPr>
        <p:txBody>
          <a:bodyPr wrap="square" rtlCol="0">
            <a:spAutoFit/>
          </a:bodyPr>
          <a:lstStyle/>
          <a:p>
            <a:pPr algn="ctr"/>
            <a:r>
              <a:rPr lang="en-US" sz="3600" b="1" dirty="0">
                <a:effectLst/>
                <a:latin typeface="Calibri" panose="020F0502020204030204" pitchFamily="34" charset="0"/>
                <a:cs typeface="Calibri" panose="020F0502020204030204" pitchFamily="34" charset="0"/>
              </a:rPr>
              <a:t>A CANDIDATE WHO BELIEVES TIKTOK IS A SECURITY RISK TO OUR NATION, AND WE SHOULD BAN THIS SOCIAL MEDIA PLATFORM AS LONG AS IT IS OWNED BY THE CHINESE</a:t>
            </a:r>
            <a:br>
              <a:rPr lang="en-US" sz="3600" b="1" dirty="0">
                <a:effectLst/>
                <a:latin typeface="Calibri" panose="020F0502020204030204" pitchFamily="34" charset="0"/>
                <a:cs typeface="Calibri" panose="020F0502020204030204" pitchFamily="34" charset="0"/>
              </a:rPr>
            </a:br>
            <a:endParaRPr lang="en-US" sz="5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76</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502983"/>
            <a:ext cx="753035" cy="707886"/>
          </a:xfrm>
          <a:prstGeom prst="rect">
            <a:avLst/>
          </a:prstGeom>
          <a:noFill/>
        </p:spPr>
        <p:txBody>
          <a:bodyPr wrap="square" rtlCol="0">
            <a:spAutoFit/>
          </a:bodyPr>
          <a:lstStyle/>
          <a:p>
            <a:pPr algn="ctr"/>
            <a:r>
              <a:rPr lang="en-US" sz="4000" dirty="0"/>
              <a:t>11</a:t>
            </a:r>
          </a:p>
        </p:txBody>
      </p:sp>
      <p:sp>
        <p:nvSpPr>
          <p:cNvPr id="7" name="TextBox 6">
            <a:extLst>
              <a:ext uri="{FF2B5EF4-FFF2-40B4-BE49-F238E27FC236}">
                <a16:creationId xmlns:a16="http://schemas.microsoft.com/office/drawing/2014/main" id="{D025D9D6-6AFA-8509-CFAA-61C0D4DD68E7}"/>
              </a:ext>
            </a:extLst>
          </p:cNvPr>
          <p:cNvSpPr txBox="1"/>
          <p:nvPr/>
        </p:nvSpPr>
        <p:spPr>
          <a:xfrm>
            <a:off x="8610600" y="2211859"/>
            <a:ext cx="2743200" cy="923330"/>
          </a:xfrm>
          <a:prstGeom prst="rect">
            <a:avLst/>
          </a:prstGeom>
          <a:noFill/>
        </p:spPr>
        <p:txBody>
          <a:bodyPr wrap="square" rtlCol="0">
            <a:spAutoFit/>
          </a:bodyPr>
          <a:lstStyle/>
          <a:p>
            <a:r>
              <a:rPr lang="en-US" dirty="0"/>
              <a:t>More Likely:</a:t>
            </a:r>
          </a:p>
          <a:p>
            <a:r>
              <a:rPr lang="en-US" dirty="0"/>
              <a:t>55 &amp; Under: 72%</a:t>
            </a:r>
          </a:p>
          <a:p>
            <a:r>
              <a:rPr lang="en-US" dirty="0"/>
              <a:t>Over 55: 80%</a:t>
            </a:r>
          </a:p>
        </p:txBody>
      </p:sp>
    </p:spTree>
    <p:extLst>
      <p:ext uri="{BB962C8B-B14F-4D97-AF65-F5344CB8AC3E}">
        <p14:creationId xmlns:p14="http://schemas.microsoft.com/office/powerpoint/2010/main" val="401684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UNITED STATES TODAY?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a:t>
            </a:fld>
            <a:endParaRPr lang="en-US" dirty="0"/>
          </a:p>
        </p:txBody>
      </p:sp>
      <p:graphicFrame>
        <p:nvGraphicFramePr>
          <p:cNvPr id="9" name="Chart 8"/>
          <p:cNvGraphicFramePr/>
          <p:nvPr>
            <p:extLst>
              <p:ext uri="{D42A27DB-BD31-4B8C-83A1-F6EECF244321}">
                <p14:modId xmlns:p14="http://schemas.microsoft.com/office/powerpoint/2010/main" val="108793711"/>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478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6281278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RUSSIA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3075057"/>
            <a:ext cx="753035" cy="707886"/>
          </a:xfrm>
          <a:prstGeom prst="rect">
            <a:avLst/>
          </a:prstGeom>
          <a:noFill/>
        </p:spPr>
        <p:txBody>
          <a:bodyPr wrap="square" rtlCol="0">
            <a:spAutoFit/>
          </a:bodyPr>
          <a:lstStyle/>
          <a:p>
            <a:pPr algn="ctr"/>
            <a:r>
              <a:rPr lang="en-US" sz="4000" dirty="0"/>
              <a:t>60</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4132281"/>
            <a:ext cx="753035" cy="707886"/>
          </a:xfrm>
          <a:prstGeom prst="rect">
            <a:avLst/>
          </a:prstGeom>
          <a:noFill/>
        </p:spPr>
        <p:txBody>
          <a:bodyPr wrap="square" rtlCol="0">
            <a:spAutoFit/>
          </a:bodyPr>
          <a:lstStyle/>
          <a:p>
            <a:pPr algn="ctr"/>
            <a:r>
              <a:rPr lang="en-US" sz="4000" dirty="0"/>
              <a:t>28</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57%</a:t>
            </a:r>
          </a:p>
          <a:p>
            <a:r>
              <a:rPr lang="en-US" dirty="0"/>
              <a:t>Female: 64%</a:t>
            </a:r>
          </a:p>
          <a:p>
            <a:r>
              <a:rPr lang="en-US" dirty="0"/>
              <a:t>55 &amp; Under: 60%</a:t>
            </a:r>
          </a:p>
          <a:p>
            <a:r>
              <a:rPr lang="en-US" dirty="0"/>
              <a:t>Over 55: 61%</a:t>
            </a:r>
          </a:p>
        </p:txBody>
      </p:sp>
    </p:spTree>
    <p:extLst>
      <p:ext uri="{BB962C8B-B14F-4D97-AF65-F5344CB8AC3E}">
        <p14:creationId xmlns:p14="http://schemas.microsoft.com/office/powerpoint/2010/main" val="1810490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0101389"/>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CHINA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55343"/>
            <a:ext cx="753035" cy="707886"/>
          </a:xfrm>
          <a:prstGeom prst="rect">
            <a:avLst/>
          </a:prstGeom>
          <a:noFill/>
        </p:spPr>
        <p:txBody>
          <a:bodyPr wrap="square" rtlCol="0">
            <a:spAutoFit/>
          </a:bodyPr>
          <a:lstStyle/>
          <a:p>
            <a:pPr algn="ctr"/>
            <a:r>
              <a:rPr lang="en-US" sz="4000" dirty="0"/>
              <a:t>91</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811903"/>
            <a:ext cx="753035" cy="707886"/>
          </a:xfrm>
          <a:prstGeom prst="rect">
            <a:avLst/>
          </a:prstGeom>
          <a:noFill/>
        </p:spPr>
        <p:txBody>
          <a:bodyPr wrap="square" rtlCol="0">
            <a:spAutoFit/>
          </a:bodyPr>
          <a:lstStyle/>
          <a:p>
            <a:pPr algn="ctr"/>
            <a:r>
              <a:rPr lang="en-US" sz="4000" dirty="0"/>
              <a:t>4</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91%</a:t>
            </a:r>
          </a:p>
          <a:p>
            <a:r>
              <a:rPr lang="en-US" dirty="0"/>
              <a:t>Female: 91%</a:t>
            </a:r>
          </a:p>
          <a:p>
            <a:r>
              <a:rPr lang="en-US" dirty="0"/>
              <a:t>55 &amp; Under: 91%</a:t>
            </a:r>
          </a:p>
          <a:p>
            <a:r>
              <a:rPr lang="en-US" dirty="0"/>
              <a:t>Over 55: 92%</a:t>
            </a:r>
          </a:p>
        </p:txBody>
      </p:sp>
    </p:spTree>
    <p:extLst>
      <p:ext uri="{BB962C8B-B14F-4D97-AF65-F5344CB8AC3E}">
        <p14:creationId xmlns:p14="http://schemas.microsoft.com/office/powerpoint/2010/main" val="1258637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WHICH ONE OF THE FOLLOWING SOURCES DO YOU MOST TRUST TO GET LOCAL </a:t>
            </a:r>
          </a:p>
          <a:p>
            <a:pPr algn="ctr"/>
            <a:r>
              <a:rPr lang="en-US" sz="2800" b="1" dirty="0">
                <a:latin typeface="Calibri" panose="020F0502020204030204" pitchFamily="34" charset="0"/>
                <a:cs typeface="Calibri" panose="020F0502020204030204" pitchFamily="34" charset="0"/>
              </a:rPr>
              <a:t>NEWS?</a:t>
            </a:r>
          </a:p>
        </p:txBody>
      </p:sp>
      <p:sp>
        <p:nvSpPr>
          <p:cNvPr id="4" name="Slide Number Placeholder 3"/>
          <p:cNvSpPr>
            <a:spLocks noGrp="1"/>
          </p:cNvSpPr>
          <p:nvPr>
            <p:ph type="sldNum" sz="quarter" idx="12"/>
          </p:nvPr>
        </p:nvSpPr>
        <p:spPr/>
        <p:txBody>
          <a:bodyPr/>
          <a:lstStyle/>
          <a:p>
            <a:fld id="{9928F0E8-42B6-3E44-89BF-D6B1D1D1D2D2}" type="slidenum">
              <a:rPr lang="en-US" smtClean="0"/>
              <a:t>32</a:t>
            </a:fld>
            <a:endParaRPr lang="en-US" dirty="0"/>
          </a:p>
        </p:txBody>
      </p:sp>
      <p:graphicFrame>
        <p:nvGraphicFramePr>
          <p:cNvPr id="9" name="Chart 8"/>
          <p:cNvGraphicFramePr/>
          <p:nvPr>
            <p:extLst>
              <p:ext uri="{D42A27DB-BD31-4B8C-83A1-F6EECF244321}">
                <p14:modId xmlns:p14="http://schemas.microsoft.com/office/powerpoint/2010/main" val="1933570842"/>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1228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3310080481"/>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52322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HOW DO YOU WATCH TV IN YOUR HOME?</a:t>
            </a:r>
            <a:endParaRPr lang="en-US" sz="28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33</a:t>
            </a:fld>
            <a:endParaRPr lang="en-US" dirty="0"/>
          </a:p>
        </p:txBody>
      </p:sp>
    </p:spTree>
    <p:extLst>
      <p:ext uri="{BB962C8B-B14F-4D97-AF65-F5344CB8AC3E}">
        <p14:creationId xmlns:p14="http://schemas.microsoft.com/office/powerpoint/2010/main" val="4217037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1087580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1" y="196447"/>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WHICH OF THE FOLLOWING REPRESENTS YOUR VIEW AS PRO-LIFE ON ABORTION? </a:t>
            </a:r>
            <a:endParaRPr lang="en-US" sz="2000" b="1" dirty="0">
              <a:latin typeface="Calibri" panose="020F0502020204030204" pitchFamily="34" charset="0"/>
              <a:cs typeface="Calibri" panose="020F0502020204030204" pitchFamily="34" charset="0"/>
            </a:endParaRPr>
          </a:p>
          <a:p>
            <a:pPr algn="ctr"/>
            <a:endParaRPr lang="en-US" sz="28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34</a:t>
            </a:fld>
            <a:endParaRPr lang="en-US" dirty="0"/>
          </a:p>
        </p:txBody>
      </p:sp>
      <p:sp>
        <p:nvSpPr>
          <p:cNvPr id="5" name="Rounded Rectangle 4">
            <a:extLst>
              <a:ext uri="{FF2B5EF4-FFF2-40B4-BE49-F238E27FC236}">
                <a16:creationId xmlns:a16="http://schemas.microsoft.com/office/drawing/2014/main" id="{432B05E6-CD7F-004B-AD3A-56A11038D790}"/>
              </a:ext>
            </a:extLst>
          </p:cNvPr>
          <p:cNvSpPr/>
          <p:nvPr/>
        </p:nvSpPr>
        <p:spPr>
          <a:xfrm>
            <a:off x="480198" y="1168400"/>
            <a:ext cx="2693700" cy="1479266"/>
          </a:xfrm>
          <a:prstGeom prst="roundRect">
            <a:avLst/>
          </a:prstGeom>
          <a:solidFill>
            <a:srgbClr val="3C4F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a:p>
            <a:pPr algn="ctr"/>
            <a:r>
              <a:rPr lang="en-US" sz="1600" dirty="0"/>
              <a:t>YOU ARE PRO-LIFE AND DO NOT SUPPORT ABORTIONS IN ANY CASE </a:t>
            </a:r>
          </a:p>
          <a:p>
            <a:pPr algn="ctr"/>
            <a:endParaRPr lang="en-US" sz="1600" dirty="0"/>
          </a:p>
        </p:txBody>
      </p:sp>
      <p:sp>
        <p:nvSpPr>
          <p:cNvPr id="6" name="Rounded Rectangle 5">
            <a:extLst>
              <a:ext uri="{FF2B5EF4-FFF2-40B4-BE49-F238E27FC236}">
                <a16:creationId xmlns:a16="http://schemas.microsoft.com/office/drawing/2014/main" id="{70448FD6-2308-E04C-B176-3B3C2F202332}"/>
              </a:ext>
            </a:extLst>
          </p:cNvPr>
          <p:cNvSpPr/>
          <p:nvPr/>
        </p:nvSpPr>
        <p:spPr>
          <a:xfrm>
            <a:off x="3402301" y="1168400"/>
            <a:ext cx="2693700" cy="1479266"/>
          </a:xfrm>
          <a:prstGeom prst="roundRect">
            <a:avLst/>
          </a:prstGeom>
          <a:solidFill>
            <a:srgbClr val="E8C0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AND INCEST ONLY</a:t>
            </a:r>
          </a:p>
        </p:txBody>
      </p:sp>
      <p:sp>
        <p:nvSpPr>
          <p:cNvPr id="7" name="Rounded Rectangle 6">
            <a:extLst>
              <a:ext uri="{FF2B5EF4-FFF2-40B4-BE49-F238E27FC236}">
                <a16:creationId xmlns:a16="http://schemas.microsoft.com/office/drawing/2014/main" id="{2F1FD3B9-E260-5841-8B29-E2E9E2ED5FA5}"/>
              </a:ext>
            </a:extLst>
          </p:cNvPr>
          <p:cNvSpPr/>
          <p:nvPr/>
        </p:nvSpPr>
        <p:spPr>
          <a:xfrm>
            <a:off x="6324404" y="1157963"/>
            <a:ext cx="2693701" cy="147926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TO SAVE THE LIFE OF THE MOTHER ONLY</a:t>
            </a:r>
          </a:p>
        </p:txBody>
      </p:sp>
      <p:sp>
        <p:nvSpPr>
          <p:cNvPr id="8" name="Rounded Rectangle 7">
            <a:extLst>
              <a:ext uri="{FF2B5EF4-FFF2-40B4-BE49-F238E27FC236}">
                <a16:creationId xmlns:a16="http://schemas.microsoft.com/office/drawing/2014/main" id="{CAC286C9-DA47-0C46-9907-9F7A2C25D3DE}"/>
              </a:ext>
            </a:extLst>
          </p:cNvPr>
          <p:cNvSpPr/>
          <p:nvPr/>
        </p:nvSpPr>
        <p:spPr>
          <a:xfrm>
            <a:off x="9222927" y="1141171"/>
            <a:ext cx="2693701" cy="1479266"/>
          </a:xfrm>
          <a:prstGeom prst="roundRect">
            <a:avLst/>
          </a:prstGeom>
          <a:solidFill>
            <a:srgbClr val="466D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INCEST AND TO SAVE THE LIFE OF THE MOTHER</a:t>
            </a:r>
          </a:p>
        </p:txBody>
      </p:sp>
    </p:spTree>
    <p:extLst>
      <p:ext uri="{BB962C8B-B14F-4D97-AF65-F5344CB8AC3E}">
        <p14:creationId xmlns:p14="http://schemas.microsoft.com/office/powerpoint/2010/main" val="4117229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REPUBLICAN PARTY TODAY? </a:t>
            </a:r>
          </a:p>
        </p:txBody>
      </p:sp>
      <p:sp>
        <p:nvSpPr>
          <p:cNvPr id="4" name="Slide Number Placeholder 3"/>
          <p:cNvSpPr>
            <a:spLocks noGrp="1"/>
          </p:cNvSpPr>
          <p:nvPr>
            <p:ph type="sldNum" sz="quarter" idx="12"/>
          </p:nvPr>
        </p:nvSpPr>
        <p:spPr/>
        <p:txBody>
          <a:bodyPr/>
          <a:lstStyle/>
          <a:p>
            <a:fld id="{9928F0E8-42B6-3E44-89BF-D6B1D1D1D2D2}" type="slidenum">
              <a:rPr lang="en-US" smtClean="0"/>
              <a:t>4</a:t>
            </a:fld>
            <a:endParaRPr lang="en-US" dirty="0"/>
          </a:p>
        </p:txBody>
      </p:sp>
      <p:graphicFrame>
        <p:nvGraphicFramePr>
          <p:cNvPr id="9" name="Chart 8"/>
          <p:cNvGraphicFramePr/>
          <p:nvPr>
            <p:extLst>
              <p:ext uri="{D42A27DB-BD31-4B8C-83A1-F6EECF244321}">
                <p14:modId xmlns:p14="http://schemas.microsoft.com/office/powerpoint/2010/main" val="830019658"/>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388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830997"/>
          </a:xfrm>
          <a:prstGeom prst="rect">
            <a:avLst/>
          </a:prstGeom>
          <a:noFill/>
        </p:spPr>
        <p:txBody>
          <a:bodyPr wrap="square" rtlCol="0">
            <a:spAutoFit/>
          </a:bodyPr>
          <a:lstStyle/>
          <a:p>
            <a:pPr algn="ctr"/>
            <a:r>
              <a:rPr lang="en-US" sz="2400" b="1" dirty="0">
                <a:effectLst/>
                <a:latin typeface="Calibri" panose="020F0502020204030204" pitchFamily="34" charset="0"/>
                <a:cs typeface="Calibri" panose="020F0502020204030204" pitchFamily="34" charset="0"/>
              </a:rPr>
              <a:t>NOW I'M GOING TO READ YOU SOME ISSUES FACING OUR COUNTRY. PLEASE TELL ME WHICH TYPE OF ISSUES CONCERN YOU MOST?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5</a:t>
            </a:fld>
            <a:endParaRPr lang="en-US" dirty="0"/>
          </a:p>
        </p:txBody>
      </p:sp>
      <p:graphicFrame>
        <p:nvGraphicFramePr>
          <p:cNvPr id="9" name="Chart 8"/>
          <p:cNvGraphicFramePr/>
          <p:nvPr>
            <p:extLst>
              <p:ext uri="{D42A27DB-BD31-4B8C-83A1-F6EECF244321}">
                <p14:modId xmlns:p14="http://schemas.microsoft.com/office/powerpoint/2010/main" val="293743273"/>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109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5636191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AMERICA IS HEADED IN THE RIGHT DIRECTION OR HAVE WE GOTTEN OFF ON THE WRONG TRACK?</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6</a:t>
            </a:fld>
            <a:endParaRPr lang="en-US" dirty="0"/>
          </a:p>
        </p:txBody>
      </p:sp>
    </p:spTree>
    <p:extLst>
      <p:ext uri="{BB962C8B-B14F-4D97-AF65-F5344CB8AC3E}">
        <p14:creationId xmlns:p14="http://schemas.microsoft.com/office/powerpoint/2010/main" val="122964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3122640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THE REPUBLICAN PARTY IS HEADED IN THE RIGHT DIRECTION OR HAVE WE GOTTEN OFF ON THE WRONG TRACK? </a:t>
            </a:r>
          </a:p>
        </p:txBody>
      </p:sp>
      <p:sp>
        <p:nvSpPr>
          <p:cNvPr id="4" name="Slide Number Placeholder 3"/>
          <p:cNvSpPr>
            <a:spLocks noGrp="1"/>
          </p:cNvSpPr>
          <p:nvPr>
            <p:ph type="sldNum" sz="quarter" idx="12"/>
          </p:nvPr>
        </p:nvSpPr>
        <p:spPr/>
        <p:txBody>
          <a:bodyPr/>
          <a:lstStyle/>
          <a:p>
            <a:fld id="{9928F0E8-42B6-3E44-89BF-D6B1D1D1D2D2}" type="slidenum">
              <a:rPr lang="en-US" smtClean="0"/>
              <a:t>7</a:t>
            </a:fld>
            <a:endParaRPr lang="en-US" dirty="0"/>
          </a:p>
        </p:txBody>
      </p:sp>
    </p:spTree>
    <p:extLst>
      <p:ext uri="{BB962C8B-B14F-4D97-AF65-F5344CB8AC3E}">
        <p14:creationId xmlns:p14="http://schemas.microsoft.com/office/powerpoint/2010/main" val="1240036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1899436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BELIEVE OUR REPUBLICAN NOMINEE FOR PRESIDENT NEEDS TO BE MORE CONSERVATIVE, LESS CONSERVATIVE OR ABOUT THE SAME AS FORMER PRESIDENT TRUMP?</a:t>
            </a:r>
            <a:br>
              <a:rPr lang="en-US" sz="3200" b="1" dirty="0">
                <a:effectLst/>
                <a:latin typeface="Calibri" panose="020F0502020204030204" pitchFamily="34" charset="0"/>
                <a:cs typeface="Calibri" panose="020F0502020204030204" pitchFamily="34" charset="0"/>
              </a:rPr>
            </a:b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8</a:t>
            </a:fld>
            <a:endParaRPr lang="en-US" dirty="0"/>
          </a:p>
        </p:txBody>
      </p:sp>
    </p:spTree>
    <p:extLst>
      <p:ext uri="{BB962C8B-B14F-4D97-AF65-F5344CB8AC3E}">
        <p14:creationId xmlns:p14="http://schemas.microsoft.com/office/powerpoint/2010/main" val="3134240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07549214"/>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WAS STOLEN FROM FORMER PRESIDENT DONALD TRUMP?</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9</a:t>
            </a:fld>
            <a:endParaRPr lang="en-US" dirty="0"/>
          </a:p>
        </p:txBody>
      </p:sp>
    </p:spTree>
    <p:extLst>
      <p:ext uri="{BB962C8B-B14F-4D97-AF65-F5344CB8AC3E}">
        <p14:creationId xmlns:p14="http://schemas.microsoft.com/office/powerpoint/2010/main" val="2152881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24889</TotalTime>
  <Words>1117</Words>
  <Application>Microsoft Macintosh PowerPoint</Application>
  <PresentationFormat>Widescreen</PresentationFormat>
  <Paragraphs>238</Paragraphs>
  <Slides>34</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Gilmore</dc:creator>
  <cp:lastModifiedBy>Jon Gilmore</cp:lastModifiedBy>
  <cp:revision>457</cp:revision>
  <cp:lastPrinted>2020-06-30T20:18:29Z</cp:lastPrinted>
  <dcterms:created xsi:type="dcterms:W3CDTF">2016-08-03T20:12:19Z</dcterms:created>
  <dcterms:modified xsi:type="dcterms:W3CDTF">2022-12-21T23:04:58Z</dcterms:modified>
</cp:coreProperties>
</file>